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73" r:id="rId2"/>
  </p:sldMasterIdLst>
  <p:notesMasterIdLst>
    <p:notesMasterId r:id="rId83"/>
  </p:notesMasterIdLst>
  <p:handoutMasterIdLst>
    <p:handoutMasterId r:id="rId84"/>
  </p:handoutMasterIdLst>
  <p:sldIdLst>
    <p:sldId id="256" r:id="rId3"/>
    <p:sldId id="931" r:id="rId4"/>
    <p:sldId id="622" r:id="rId5"/>
    <p:sldId id="659" r:id="rId6"/>
    <p:sldId id="312" r:id="rId7"/>
    <p:sldId id="371" r:id="rId8"/>
    <p:sldId id="374" r:id="rId9"/>
    <p:sldId id="933" r:id="rId10"/>
    <p:sldId id="317" r:id="rId11"/>
    <p:sldId id="935" r:id="rId12"/>
    <p:sldId id="936" r:id="rId13"/>
    <p:sldId id="937" r:id="rId14"/>
    <p:sldId id="934" r:id="rId15"/>
    <p:sldId id="938" r:id="rId16"/>
    <p:sldId id="626" r:id="rId17"/>
    <p:sldId id="939" r:id="rId18"/>
    <p:sldId id="629" r:id="rId19"/>
    <p:sldId id="940" r:id="rId20"/>
    <p:sldId id="941" r:id="rId21"/>
    <p:sldId id="632" r:id="rId22"/>
    <p:sldId id="375" r:id="rId23"/>
    <p:sldId id="649" r:id="rId24"/>
    <p:sldId id="942" r:id="rId25"/>
    <p:sldId id="638" r:id="rId26"/>
    <p:sldId id="641" r:id="rId27"/>
    <p:sldId id="642" r:id="rId28"/>
    <p:sldId id="643" r:id="rId29"/>
    <p:sldId id="644" r:id="rId30"/>
    <p:sldId id="647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337" r:id="rId45"/>
    <p:sldId id="271" r:id="rId46"/>
    <p:sldId id="270" r:id="rId47"/>
    <p:sldId id="273" r:id="rId48"/>
    <p:sldId id="390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46" r:id="rId60"/>
    <p:sldId id="387" r:id="rId61"/>
    <p:sldId id="388" r:id="rId62"/>
    <p:sldId id="349" r:id="rId63"/>
    <p:sldId id="278" r:id="rId64"/>
    <p:sldId id="389" r:id="rId65"/>
    <p:sldId id="395" r:id="rId66"/>
    <p:sldId id="391" r:id="rId67"/>
    <p:sldId id="351" r:id="rId68"/>
    <p:sldId id="352" r:id="rId69"/>
    <p:sldId id="362" r:id="rId70"/>
    <p:sldId id="366" r:id="rId71"/>
    <p:sldId id="367" r:id="rId72"/>
    <p:sldId id="369" r:id="rId73"/>
    <p:sldId id="370" r:id="rId74"/>
    <p:sldId id="393" r:id="rId75"/>
    <p:sldId id="396" r:id="rId76"/>
    <p:sldId id="340" r:id="rId77"/>
    <p:sldId id="331" r:id="rId78"/>
    <p:sldId id="332" r:id="rId79"/>
    <p:sldId id="333" r:id="rId80"/>
    <p:sldId id="339" r:id="rId81"/>
    <p:sldId id="336" r:id="rId82"/>
  </p:sldIdLst>
  <p:sldSz cx="9144000" cy="6858000" type="screen4x3"/>
  <p:notesSz cx="9866313" cy="6735763"/>
  <p:custShowLst>
    <p:custShow name="Pokaz niestandardowy 1" id="0">
      <p:sldLst/>
    </p:custShow>
    <p:custShow name="Pokaz niestandardowy 2" id="1">
      <p:sldLst/>
    </p:custShow>
    <p:custShow name="Pokaz niestandardowy 3" id="2">
      <p:sldLst/>
    </p:custShow>
    <p:custShow name="Pokaz niestandardowy 4" id="3">
      <p:sldLst/>
    </p:custShow>
    <p:custShow name="Pokaz niestandardowy 5" id="4">
      <p:sldLst/>
    </p:custShow>
    <p:custShow name="Pokaz niestandardowy 6" id="5">
      <p:sldLst/>
    </p:custShow>
    <p:custShow name="Pokaz niestandardowy 7" id="6">
      <p:sldLst/>
    </p:custShow>
    <p:custShow name="Pokaz niestandardowy 8" id="7">
      <p:sldLst/>
    </p:custShow>
    <p:custShow name="Pokaz niestandardowy 9" id="8">
      <p:sldLst/>
    </p:custShow>
    <p:custShow name="Pokaz niestandardowy 10" id="9">
      <p:sldLst/>
    </p:custShow>
    <p:custShow name="Pokaz niestandardowy 11" id="10">
      <p:sldLst/>
    </p:custShow>
    <p:custShow name="Pokaz niestandardowy 12" id="11">
      <p:sldLst/>
    </p:custShow>
    <p:custShow name="Pokaz niestandardowy 13" id="12">
      <p:sldLst/>
    </p:custShow>
    <p:custShow name="Pokaz niestandardowy 14" id="13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10"/>
    <a:srgbClr val="CCFFFF"/>
    <a:srgbClr val="66FFFF"/>
    <a:srgbClr val="CCFF66"/>
    <a:srgbClr val="99FF33"/>
    <a:srgbClr val="FF6600"/>
    <a:srgbClr val="FFCC66"/>
    <a:srgbClr val="CCFF33"/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86410" autoAdjust="0"/>
  </p:normalViewPr>
  <p:slideViewPr>
    <p:cSldViewPr>
      <p:cViewPr varScale="1">
        <p:scale>
          <a:sx n="92" d="100"/>
          <a:sy n="92" d="100"/>
        </p:scale>
        <p:origin x="11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AA7A2-59B7-4966-891B-6BE94649C108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5E77B56-0F37-44FD-AE76-BB8CC3D535BC}">
      <dgm:prSet phldrT="[Tekst]" custT="1"/>
      <dgm:spPr>
        <a:solidFill>
          <a:srgbClr val="CCFF66"/>
        </a:solidFill>
      </dgm:spPr>
      <dgm:t>
        <a:bodyPr lIns="0" tIns="0" rIns="0" bIns="0"/>
        <a:lstStyle/>
        <a:p>
          <a:r>
            <a:rPr lang="pl-PL" sz="1400" b="1" dirty="0">
              <a:solidFill>
                <a:srgbClr val="040910"/>
              </a:solidFill>
              <a:effectLst/>
            </a:rPr>
            <a:t>Zwiększenie szansy </a:t>
          </a:r>
          <a:br>
            <a:rPr lang="pl-PL" sz="1400" b="1" dirty="0">
              <a:solidFill>
                <a:srgbClr val="040910"/>
              </a:solidFill>
              <a:effectLst/>
            </a:rPr>
          </a:br>
          <a:r>
            <a:rPr lang="pl-PL" sz="1400" b="1" dirty="0">
              <a:solidFill>
                <a:srgbClr val="040910"/>
              </a:solidFill>
              <a:effectLst/>
            </a:rPr>
            <a:t>dostania się do wybranej szkoły/klasy</a:t>
          </a:r>
          <a:endParaRPr lang="pl-PL" sz="1400" b="1" dirty="0">
            <a:solidFill>
              <a:srgbClr val="040910"/>
            </a:solidFill>
          </a:endParaRPr>
        </a:p>
      </dgm:t>
    </dgm:pt>
    <dgm:pt modelId="{1532B892-34ED-46C8-8209-D6B6CA624817}" type="parTrans" cxnId="{D5190F94-2D58-4F70-B712-1ED7BBD3E7BB}">
      <dgm:prSet/>
      <dgm:spPr/>
      <dgm:t>
        <a:bodyPr/>
        <a:lstStyle/>
        <a:p>
          <a:endParaRPr lang="pl-PL"/>
        </a:p>
      </dgm:t>
    </dgm:pt>
    <dgm:pt modelId="{14FFACB3-DAC7-4E70-BB46-DD9970AC9354}" type="sibTrans" cxnId="{D5190F94-2D58-4F70-B712-1ED7BBD3E7BB}">
      <dgm:prSet/>
      <dgm:spPr/>
      <dgm:t>
        <a:bodyPr/>
        <a:lstStyle/>
        <a:p>
          <a:endParaRPr lang="pl-PL"/>
        </a:p>
      </dgm:t>
    </dgm:pt>
    <dgm:pt modelId="{003F9FB2-4ADF-4C51-854E-DDEAE4BA5E7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Wybranie </a:t>
          </a:r>
          <a:br>
            <a:rPr lang="pl-PL" b="1" dirty="0"/>
          </a:br>
          <a:r>
            <a:rPr lang="pl-PL" b="1" dirty="0"/>
            <a:t>i wskazanie możliwie maksymalnej liczby szkół </a:t>
          </a:r>
          <a:br>
            <a:rPr lang="pl-PL" b="1" dirty="0"/>
          </a:br>
          <a:r>
            <a:rPr lang="pl-PL" b="1" dirty="0"/>
            <a:t>i oddziałów </a:t>
          </a:r>
          <a:br>
            <a:rPr lang="pl-PL" b="1" dirty="0"/>
          </a:br>
          <a:r>
            <a:rPr lang="pl-PL" b="1" dirty="0"/>
            <a:t>w każdej ze szkół</a:t>
          </a:r>
          <a:endParaRPr lang="pl-PL" dirty="0"/>
        </a:p>
      </dgm:t>
    </dgm:pt>
    <dgm:pt modelId="{0B41182C-6800-48C8-9431-0E82DB3173AF}" type="parTrans" cxnId="{74780155-A269-4B04-92F6-0383C46F4E6C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7A5E99E3-AE94-4FFA-9B42-1D87B5C19DD4}" type="sibTrans" cxnId="{74780155-A269-4B04-92F6-0383C46F4E6C}">
      <dgm:prSet/>
      <dgm:spPr/>
      <dgm:t>
        <a:bodyPr/>
        <a:lstStyle/>
        <a:p>
          <a:endParaRPr lang="pl-PL"/>
        </a:p>
      </dgm:t>
    </dgm:pt>
    <dgm:pt modelId="{54505051-6683-48BB-A640-8379C53AB3E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Zebranie maksymalnej liczby punktów </a:t>
          </a:r>
          <a:br>
            <a:rPr lang="pl-PL" b="1" dirty="0"/>
          </a:br>
          <a:r>
            <a:rPr lang="pl-PL" b="1" dirty="0"/>
            <a:t>w procesie rekrutacji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dirty="0"/>
        </a:p>
      </dgm:t>
    </dgm:pt>
    <dgm:pt modelId="{382FA4CA-BCA6-4C06-B0F2-FFC9DA9288D9}" type="parTrans" cxnId="{2AB45AFB-44C9-4C86-ACE4-ADCD330004AE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E8956DA5-857D-4E7B-B766-937FD3B11663}" type="sibTrans" cxnId="{2AB45AFB-44C9-4C86-ACE4-ADCD330004AE}">
      <dgm:prSet/>
      <dgm:spPr/>
      <dgm:t>
        <a:bodyPr/>
        <a:lstStyle/>
        <a:p>
          <a:endParaRPr lang="pl-PL"/>
        </a:p>
      </dgm:t>
    </dgm:pt>
    <dgm:pt modelId="{237DB69E-7243-4597-8E7D-128ED863B13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Ustalenie właściwej kolejność wybranych klas wg własnych preferencji </a:t>
          </a:r>
          <a:endParaRPr lang="pl-PL" dirty="0"/>
        </a:p>
      </dgm:t>
    </dgm:pt>
    <dgm:pt modelId="{9B501212-6BDC-4CDD-A997-BF8CAAAC273B}" type="parTrans" cxnId="{67A6DEF6-411D-4637-9A9D-458082E5EA64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D10A66FA-D326-4123-A07D-B1C0565CA5DB}" type="sibTrans" cxnId="{67A6DEF6-411D-4637-9A9D-458082E5EA64}">
      <dgm:prSet/>
      <dgm:spPr/>
      <dgm:t>
        <a:bodyPr/>
        <a:lstStyle/>
        <a:p>
          <a:endParaRPr lang="pl-PL"/>
        </a:p>
      </dgm:t>
    </dgm:pt>
    <dgm:pt modelId="{E94F14BF-DF46-4FF8-A604-1A6F70E983AE}" type="pres">
      <dgm:prSet presAssocID="{DBEAA7A2-59B7-4966-891B-6BE94649C1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3C4CD7-2BE7-4209-8F95-BD668E50C22B}" type="pres">
      <dgm:prSet presAssocID="{E5E77B56-0F37-44FD-AE76-BB8CC3D535BC}" presName="centerShape" presStyleLbl="node0" presStyleIdx="0" presStyleCnt="1"/>
      <dgm:spPr/>
      <dgm:t>
        <a:bodyPr/>
        <a:lstStyle/>
        <a:p>
          <a:endParaRPr lang="pl-PL"/>
        </a:p>
      </dgm:t>
    </dgm:pt>
    <dgm:pt modelId="{3EB8B3F8-7D46-4E16-B492-74DE259C2E55}" type="pres">
      <dgm:prSet presAssocID="{0B41182C-6800-48C8-9431-0E82DB3173AF}" presName="parTrans" presStyleLbl="sibTrans2D1" presStyleIdx="0" presStyleCnt="3"/>
      <dgm:spPr/>
      <dgm:t>
        <a:bodyPr/>
        <a:lstStyle/>
        <a:p>
          <a:endParaRPr lang="pl-PL"/>
        </a:p>
      </dgm:t>
    </dgm:pt>
    <dgm:pt modelId="{3538DBED-A226-447E-98A7-C39FF60FCEF5}" type="pres">
      <dgm:prSet presAssocID="{0B41182C-6800-48C8-9431-0E82DB3173A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B0387B98-9C5B-4448-91CC-C6C7825B88C6}" type="pres">
      <dgm:prSet presAssocID="{003F9FB2-4ADF-4C51-854E-DDEAE4BA5E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9FD75A-4785-4BA3-B18B-65990DB2BC92}" type="pres">
      <dgm:prSet presAssocID="{382FA4CA-BCA6-4C06-B0F2-FFC9DA9288D9}" presName="parTrans" presStyleLbl="sibTrans2D1" presStyleIdx="1" presStyleCnt="3"/>
      <dgm:spPr/>
      <dgm:t>
        <a:bodyPr/>
        <a:lstStyle/>
        <a:p>
          <a:endParaRPr lang="pl-PL"/>
        </a:p>
      </dgm:t>
    </dgm:pt>
    <dgm:pt modelId="{2DD9AB5B-CD6D-460C-AA8B-7F294AD5F4B4}" type="pres">
      <dgm:prSet presAssocID="{382FA4CA-BCA6-4C06-B0F2-FFC9DA9288D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4707CF09-ADA0-4A8E-81AE-BB068683B377}" type="pres">
      <dgm:prSet presAssocID="{54505051-6683-48BB-A640-8379C53AB3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2FC1E5-7F36-4B0B-897F-77C5F6FF6935}" type="pres">
      <dgm:prSet presAssocID="{9B501212-6BDC-4CDD-A997-BF8CAAAC273B}" presName="parTrans" presStyleLbl="sibTrans2D1" presStyleIdx="2" presStyleCnt="3"/>
      <dgm:spPr/>
      <dgm:t>
        <a:bodyPr/>
        <a:lstStyle/>
        <a:p>
          <a:endParaRPr lang="pl-PL"/>
        </a:p>
      </dgm:t>
    </dgm:pt>
    <dgm:pt modelId="{A2A28748-CEB3-411F-B16E-448C0CFB021A}" type="pres">
      <dgm:prSet presAssocID="{9B501212-6BDC-4CDD-A997-BF8CAAAC273B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707AA35-BA78-4EFE-A8F8-B358927D78FC}" type="pres">
      <dgm:prSet presAssocID="{237DB69E-7243-4597-8E7D-128ED863B1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C0C54A-E43F-49BF-AE21-11D9392E2102}" type="presOf" srcId="{003F9FB2-4ADF-4C51-854E-DDEAE4BA5E77}" destId="{B0387B98-9C5B-4448-91CC-C6C7825B88C6}" srcOrd="0" destOrd="0" presId="urn:microsoft.com/office/officeart/2005/8/layout/radial5"/>
    <dgm:cxn modelId="{AD22A278-A899-4AD5-92DF-4F0813825852}" type="presOf" srcId="{DBEAA7A2-59B7-4966-891B-6BE94649C108}" destId="{E94F14BF-DF46-4FF8-A604-1A6F70E983AE}" srcOrd="0" destOrd="0" presId="urn:microsoft.com/office/officeart/2005/8/layout/radial5"/>
    <dgm:cxn modelId="{D5190F94-2D58-4F70-B712-1ED7BBD3E7BB}" srcId="{DBEAA7A2-59B7-4966-891B-6BE94649C108}" destId="{E5E77B56-0F37-44FD-AE76-BB8CC3D535BC}" srcOrd="0" destOrd="0" parTransId="{1532B892-34ED-46C8-8209-D6B6CA624817}" sibTransId="{14FFACB3-DAC7-4E70-BB46-DD9970AC9354}"/>
    <dgm:cxn modelId="{BC71924A-E210-4E6B-B924-6F193CA5389C}" type="presOf" srcId="{54505051-6683-48BB-A640-8379C53AB3E7}" destId="{4707CF09-ADA0-4A8E-81AE-BB068683B377}" srcOrd="0" destOrd="0" presId="urn:microsoft.com/office/officeart/2005/8/layout/radial5"/>
    <dgm:cxn modelId="{1107D6D5-1417-4F4D-A9F9-7918D7DB5DE3}" type="presOf" srcId="{E5E77B56-0F37-44FD-AE76-BB8CC3D535BC}" destId="{623C4CD7-2BE7-4209-8F95-BD668E50C22B}" srcOrd="0" destOrd="0" presId="urn:microsoft.com/office/officeart/2005/8/layout/radial5"/>
    <dgm:cxn modelId="{74780155-A269-4B04-92F6-0383C46F4E6C}" srcId="{E5E77B56-0F37-44FD-AE76-BB8CC3D535BC}" destId="{003F9FB2-4ADF-4C51-854E-DDEAE4BA5E77}" srcOrd="0" destOrd="0" parTransId="{0B41182C-6800-48C8-9431-0E82DB3173AF}" sibTransId="{7A5E99E3-AE94-4FFA-9B42-1D87B5C19DD4}"/>
    <dgm:cxn modelId="{ED7CBBA2-9458-4B35-B18D-F9F75F4362CA}" type="presOf" srcId="{9B501212-6BDC-4CDD-A997-BF8CAAAC273B}" destId="{A2A28748-CEB3-411F-B16E-448C0CFB021A}" srcOrd="1" destOrd="0" presId="urn:microsoft.com/office/officeart/2005/8/layout/radial5"/>
    <dgm:cxn modelId="{2AB45AFB-44C9-4C86-ACE4-ADCD330004AE}" srcId="{E5E77B56-0F37-44FD-AE76-BB8CC3D535BC}" destId="{54505051-6683-48BB-A640-8379C53AB3E7}" srcOrd="1" destOrd="0" parTransId="{382FA4CA-BCA6-4C06-B0F2-FFC9DA9288D9}" sibTransId="{E8956DA5-857D-4E7B-B766-937FD3B11663}"/>
    <dgm:cxn modelId="{B6EAD9F8-E874-4200-8A63-E2B6C10F84FE}" type="presOf" srcId="{382FA4CA-BCA6-4C06-B0F2-FFC9DA9288D9}" destId="{729FD75A-4785-4BA3-B18B-65990DB2BC92}" srcOrd="0" destOrd="0" presId="urn:microsoft.com/office/officeart/2005/8/layout/radial5"/>
    <dgm:cxn modelId="{93604D71-608D-4021-A79E-AFC5BD2CB329}" type="presOf" srcId="{0B41182C-6800-48C8-9431-0E82DB3173AF}" destId="{3538DBED-A226-447E-98A7-C39FF60FCEF5}" srcOrd="1" destOrd="0" presId="urn:microsoft.com/office/officeart/2005/8/layout/radial5"/>
    <dgm:cxn modelId="{31F0B652-7A26-4D2F-9725-3D2B21DFFB39}" type="presOf" srcId="{0B41182C-6800-48C8-9431-0E82DB3173AF}" destId="{3EB8B3F8-7D46-4E16-B492-74DE259C2E55}" srcOrd="0" destOrd="0" presId="urn:microsoft.com/office/officeart/2005/8/layout/radial5"/>
    <dgm:cxn modelId="{67A6DEF6-411D-4637-9A9D-458082E5EA64}" srcId="{E5E77B56-0F37-44FD-AE76-BB8CC3D535BC}" destId="{237DB69E-7243-4597-8E7D-128ED863B137}" srcOrd="2" destOrd="0" parTransId="{9B501212-6BDC-4CDD-A997-BF8CAAAC273B}" sibTransId="{D10A66FA-D326-4123-A07D-B1C0565CA5DB}"/>
    <dgm:cxn modelId="{904289A8-CC07-4A76-9512-A56C871C5154}" type="presOf" srcId="{237DB69E-7243-4597-8E7D-128ED863B137}" destId="{D707AA35-BA78-4EFE-A8F8-B358927D78FC}" srcOrd="0" destOrd="0" presId="urn:microsoft.com/office/officeart/2005/8/layout/radial5"/>
    <dgm:cxn modelId="{D8A7409A-4ABF-474C-A85C-89031FA524EE}" type="presOf" srcId="{9B501212-6BDC-4CDD-A997-BF8CAAAC273B}" destId="{4F2FC1E5-7F36-4B0B-897F-77C5F6FF6935}" srcOrd="0" destOrd="0" presId="urn:microsoft.com/office/officeart/2005/8/layout/radial5"/>
    <dgm:cxn modelId="{F5A22F1D-1A75-419E-B6CA-0C300EEF5D78}" type="presOf" srcId="{382FA4CA-BCA6-4C06-B0F2-FFC9DA9288D9}" destId="{2DD9AB5B-CD6D-460C-AA8B-7F294AD5F4B4}" srcOrd="1" destOrd="0" presId="urn:microsoft.com/office/officeart/2005/8/layout/radial5"/>
    <dgm:cxn modelId="{C25555FC-7089-4F2C-BBEE-6E30F2ECB72C}" type="presParOf" srcId="{E94F14BF-DF46-4FF8-A604-1A6F70E983AE}" destId="{623C4CD7-2BE7-4209-8F95-BD668E50C22B}" srcOrd="0" destOrd="0" presId="urn:microsoft.com/office/officeart/2005/8/layout/radial5"/>
    <dgm:cxn modelId="{518F3EA9-98C9-4BA9-84AD-C7D21E4474C5}" type="presParOf" srcId="{E94F14BF-DF46-4FF8-A604-1A6F70E983AE}" destId="{3EB8B3F8-7D46-4E16-B492-74DE259C2E55}" srcOrd="1" destOrd="0" presId="urn:microsoft.com/office/officeart/2005/8/layout/radial5"/>
    <dgm:cxn modelId="{F5447A5B-1A51-4704-AE1A-278CB528CA28}" type="presParOf" srcId="{3EB8B3F8-7D46-4E16-B492-74DE259C2E55}" destId="{3538DBED-A226-447E-98A7-C39FF60FCEF5}" srcOrd="0" destOrd="0" presId="urn:microsoft.com/office/officeart/2005/8/layout/radial5"/>
    <dgm:cxn modelId="{22A51C8D-59D9-4E90-A779-E5A76117CEDA}" type="presParOf" srcId="{E94F14BF-DF46-4FF8-A604-1A6F70E983AE}" destId="{B0387B98-9C5B-4448-91CC-C6C7825B88C6}" srcOrd="2" destOrd="0" presId="urn:microsoft.com/office/officeart/2005/8/layout/radial5"/>
    <dgm:cxn modelId="{FD90FB04-0E8C-4BBF-A9F2-5CD9666F7943}" type="presParOf" srcId="{E94F14BF-DF46-4FF8-A604-1A6F70E983AE}" destId="{729FD75A-4785-4BA3-B18B-65990DB2BC92}" srcOrd="3" destOrd="0" presId="urn:microsoft.com/office/officeart/2005/8/layout/radial5"/>
    <dgm:cxn modelId="{257D2F28-2427-4CFF-8AA1-0FD6E1B0C94C}" type="presParOf" srcId="{729FD75A-4785-4BA3-B18B-65990DB2BC92}" destId="{2DD9AB5B-CD6D-460C-AA8B-7F294AD5F4B4}" srcOrd="0" destOrd="0" presId="urn:microsoft.com/office/officeart/2005/8/layout/radial5"/>
    <dgm:cxn modelId="{55CC6D13-3CD7-40CA-86FC-1DB1673A68D5}" type="presParOf" srcId="{E94F14BF-DF46-4FF8-A604-1A6F70E983AE}" destId="{4707CF09-ADA0-4A8E-81AE-BB068683B377}" srcOrd="4" destOrd="0" presId="urn:microsoft.com/office/officeart/2005/8/layout/radial5"/>
    <dgm:cxn modelId="{7E3B4D69-A991-468E-AC4C-8480E00FB3CE}" type="presParOf" srcId="{E94F14BF-DF46-4FF8-A604-1A6F70E983AE}" destId="{4F2FC1E5-7F36-4B0B-897F-77C5F6FF6935}" srcOrd="5" destOrd="0" presId="urn:microsoft.com/office/officeart/2005/8/layout/radial5"/>
    <dgm:cxn modelId="{46F01DAC-C5C1-4AA6-853D-937A1A26246A}" type="presParOf" srcId="{4F2FC1E5-7F36-4B0B-897F-77C5F6FF6935}" destId="{A2A28748-CEB3-411F-B16E-448C0CFB021A}" srcOrd="0" destOrd="0" presId="urn:microsoft.com/office/officeart/2005/8/layout/radial5"/>
    <dgm:cxn modelId="{528DA944-C026-4351-B902-C41EE21E34C5}" type="presParOf" srcId="{E94F14BF-DF46-4FF8-A604-1A6F70E983AE}" destId="{D707AA35-BA78-4EFE-A8F8-B358927D78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D5D22F-221F-4CDB-A7E6-40D1535EEB8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2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171" y="3199299"/>
            <a:ext cx="7893973" cy="30312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942629-F819-4C80-9696-E9DB0CDD9E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204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45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65E85-B90C-4ACE-8487-5D482BB5F19C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48A55-1DF9-4F01-904F-8A35CB6D5A9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2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F653B-AC5A-4483-8C64-1BAA65ABC418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4E92D5-26FE-434D-8307-315FBD68505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5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27A55-AFBE-431E-BA42-91D6E7058A74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6097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55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155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17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288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364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807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8156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1195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0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42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1002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827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357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367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022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tint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Kuratorium Oświaty w Katowicach - Delegatura w Częstochowie</a:t>
            </a:r>
          </a:p>
        </p:txBody>
      </p:sp>
    </p:spTree>
    <p:extLst>
      <p:ext uri="{BB962C8B-B14F-4D97-AF65-F5344CB8AC3E}">
        <p14:creationId xmlns:p14="http://schemas.microsoft.com/office/powerpoint/2010/main" val="24738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004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65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908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484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13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uratorium.katowice.pl/index.php/category/rodzice-i-uczniowie/rekrutacja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cdzdm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.pl/do-pobrani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dutikon.blogspo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e.edu.pl/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.ore.edu.pl/dlib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iblioteka.womczest.edu.pl/new/edukacja/doradztwo-zawodowe/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rMLxoO5f9uUkjGzq?ref=Link" TargetMode="External"/><Relationship Id="rId2" Type="http://schemas.openxmlformats.org/officeDocument/2006/relationships/hyperlink" Target="https://sway.office.com/EmM9Gk25i1QK3BB2?ref=Lin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way.office.com/PBAES8ymifnNbt0I?ref=email" TargetMode="External"/><Relationship Id="rId4" Type="http://schemas.openxmlformats.org/officeDocument/2006/relationships/hyperlink" Target="https://sway.office.com/wYpcCaEZzsZrZC0L?ref=emai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Kuratorium Oświaty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w Katowicach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Delegatura w Częstochowie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4213" y="3644900"/>
            <a:ext cx="7775575" cy="0"/>
          </a:xfrm>
          <a:prstGeom prst="line">
            <a:avLst/>
          </a:prstGeom>
          <a:ln w="12700" cmpd="dbl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61" t="3426" r="8110" b="77017"/>
          <a:stretch>
            <a:fillRect/>
          </a:stretch>
        </p:blipFill>
        <p:spPr bwMode="auto">
          <a:xfrm>
            <a:off x="250825" y="4164013"/>
            <a:ext cx="17287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1371600" y="4653136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Częstochowa, </a:t>
            </a:r>
            <a:r>
              <a:rPr lang="pl-PL" sz="1600">
                <a:solidFill>
                  <a:srgbClr val="002060"/>
                </a:solidFill>
              </a:rPr>
              <a:t>27 marca </a:t>
            </a:r>
            <a:r>
              <a:rPr lang="pl-PL" sz="1600" dirty="0">
                <a:solidFill>
                  <a:srgbClr val="002060"/>
                </a:solidFill>
              </a:rPr>
              <a:t>2020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- rozszerzenia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35" name="Tytuł 1">
              <a:extLst>
                <a:ext uri="{FF2B5EF4-FFF2-40B4-BE49-F238E27FC236}">
                  <a16:creationId xmlns:a16="http://schemas.microsoft.com/office/drawing/2014/main" xmlns="" id="{2FF4567D-0769-4680-B6CB-DE2CCAB90C16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79237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36" name="Tytuł 1">
              <a:extLst>
                <a:ext uri="{FF2B5EF4-FFF2-40B4-BE49-F238E27FC236}">
                  <a16:creationId xmlns:a16="http://schemas.microsoft.com/office/drawing/2014/main" xmlns="" id="{40AA4C7F-AD43-4CE3-8ACA-7852D05F211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18217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37" name="Tytuł 1">
              <a:extLst>
                <a:ext uri="{FF2B5EF4-FFF2-40B4-BE49-F238E27FC236}">
                  <a16:creationId xmlns:a16="http://schemas.microsoft.com/office/drawing/2014/main" xmlns="" id="{E1B33219-7501-4191-923E-5D249D88479F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57196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38" name="Tytuł 1">
              <a:extLst>
                <a:ext uri="{FF2B5EF4-FFF2-40B4-BE49-F238E27FC236}">
                  <a16:creationId xmlns:a16="http://schemas.microsoft.com/office/drawing/2014/main" xmlns="" id="{2E43184A-39EE-4CBF-A809-5804BEAAEAEA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96176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39" name="Tytuł 1">
              <a:extLst>
                <a:ext uri="{FF2B5EF4-FFF2-40B4-BE49-F238E27FC236}">
                  <a16:creationId xmlns:a16="http://schemas.microsoft.com/office/drawing/2014/main" xmlns="" id="{2559F049-CDE0-4F85-A638-6DD6CE0695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35156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40" name="Tytuł 1">
              <a:extLst>
                <a:ext uri="{FF2B5EF4-FFF2-40B4-BE49-F238E27FC236}">
                  <a16:creationId xmlns:a16="http://schemas.microsoft.com/office/drawing/2014/main" xmlns="" id="{35CC9F9D-8DEB-40D6-9500-2880A027C444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74135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41" name="Tytuł 1">
              <a:extLst>
                <a:ext uri="{FF2B5EF4-FFF2-40B4-BE49-F238E27FC236}">
                  <a16:creationId xmlns:a16="http://schemas.microsoft.com/office/drawing/2014/main" xmlns="" id="{1CBD9F4A-83FA-4E71-849D-43D4839E7DF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13115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42" name="Tytuł 1">
              <a:extLst>
                <a:ext uri="{FF2B5EF4-FFF2-40B4-BE49-F238E27FC236}">
                  <a16:creationId xmlns:a16="http://schemas.microsoft.com/office/drawing/2014/main" xmlns="" id="{5BAA8E7E-622E-4E77-966C-BCB251452D51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52095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(angielski, polski)</a:t>
              </a:r>
            </a:p>
          </p:txBody>
        </p:sp>
        <p:sp>
          <p:nvSpPr>
            <p:cNvPr id="43" name="Tytuł 1">
              <a:extLst>
                <a:ext uri="{FF2B5EF4-FFF2-40B4-BE49-F238E27FC236}">
                  <a16:creationId xmlns:a16="http://schemas.microsoft.com/office/drawing/2014/main" xmlns="" id="{BA39B6C1-09DE-4357-9C59-D49C259C777C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910750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44" name="Tytuł 1">
              <a:extLst>
                <a:ext uri="{FF2B5EF4-FFF2-40B4-BE49-F238E27FC236}">
                  <a16:creationId xmlns:a16="http://schemas.microsoft.com/office/drawing/2014/main" xmlns="" id="{956C49C3-6CBB-4DEF-97A3-187BDD09CB6A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300547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45" name="Tytuł 1">
              <a:extLst>
                <a:ext uri="{FF2B5EF4-FFF2-40B4-BE49-F238E27FC236}">
                  <a16:creationId xmlns:a16="http://schemas.microsoft.com/office/drawing/2014/main" xmlns="" id="{86DCAC3A-C0E9-48AB-A86D-DBCC65E0FED6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69034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46" name="Tytuł 1">
              <a:extLst>
                <a:ext uri="{FF2B5EF4-FFF2-40B4-BE49-F238E27FC236}">
                  <a16:creationId xmlns:a16="http://schemas.microsoft.com/office/drawing/2014/main" xmlns="" id="{85C35A43-4A23-420D-9815-D59E82679B5A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508014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3640B467-6EBF-444A-9C24-1B02C7240774}"/>
              </a:ext>
            </a:extLst>
          </p:cNvPr>
          <p:cNvGrpSpPr/>
          <p:nvPr/>
        </p:nvGrpSpPr>
        <p:grpSpPr>
          <a:xfrm>
            <a:off x="251520" y="692696"/>
            <a:ext cx="1406211" cy="5965283"/>
            <a:chOff x="251520" y="548680"/>
            <a:chExt cx="1440160" cy="6109299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xmlns="" id="{0A18E063-A612-40BF-B4F7-AFCDF8E140D9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xmlns="" id="{44977B27-B717-42E2-8A03-E6F6B0373CE3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187CE8C7-FB34-4836-BF16-77127DFD43A7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32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rozszerzenia lub zawody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745D942F-065C-45C8-95D2-B6C0E3247838}"/>
              </a:ext>
            </a:extLst>
          </p:cNvPr>
          <p:cNvGrpSpPr/>
          <p:nvPr/>
        </p:nvGrpSpPr>
        <p:grpSpPr>
          <a:xfrm>
            <a:off x="251520" y="1556792"/>
            <a:ext cx="8308565" cy="2827690"/>
            <a:chOff x="251520" y="548680"/>
            <a:chExt cx="8308565" cy="2827690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xmlns="" id="{02D012BA-5EE1-43AA-A732-D430B396A73F}"/>
                </a:ext>
              </a:extLst>
            </p:cNvPr>
            <p:cNvGrpSpPr/>
            <p:nvPr/>
          </p:nvGrpSpPr>
          <p:grpSpPr>
            <a:xfrm>
              <a:off x="583917" y="764704"/>
              <a:ext cx="7976168" cy="2346957"/>
              <a:chOff x="179508" y="784199"/>
              <a:chExt cx="7976168" cy="2346957"/>
            </a:xfrm>
          </p:grpSpPr>
          <p:sp>
            <p:nvSpPr>
              <p:cNvPr id="10" name="Tytuł 1">
                <a:extLst>
                  <a:ext uri="{FF2B5EF4-FFF2-40B4-BE49-F238E27FC236}">
                    <a16:creationId xmlns:a16="http://schemas.microsoft.com/office/drawing/2014/main" xmlns="" id="{BB199AB6-45FA-42B1-AB42-231BCA6B6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784199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fizyka)</a:t>
                </a:r>
              </a:p>
            </p:txBody>
          </p:sp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xmlns="" id="{3F7B3123-A188-4ECF-A81B-94D76964E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1" y="1173996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b (polski, historia)</a:t>
                </a:r>
              </a:p>
            </p:txBody>
          </p:sp>
          <p:sp>
            <p:nvSpPr>
              <p:cNvPr id="14" name="Tytuł 1">
                <a:extLst>
                  <a:ext uri="{FF2B5EF4-FFF2-40B4-BE49-F238E27FC236}">
                    <a16:creationId xmlns:a16="http://schemas.microsoft.com/office/drawing/2014/main" xmlns="" id="{791D0ACB-0590-4782-8488-40E8BB409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563793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c (angielski, polski)</a:t>
                </a:r>
              </a:p>
            </p:txBody>
          </p:sp>
          <p:sp>
            <p:nvSpPr>
              <p:cNvPr id="15" name="Tytuł 1">
                <a:extLst>
                  <a:ext uri="{FF2B5EF4-FFF2-40B4-BE49-F238E27FC236}">
                    <a16:creationId xmlns:a16="http://schemas.microsoft.com/office/drawing/2014/main" xmlns="" id="{82824F93-D812-495D-9EFA-C9D35C768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953590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d (biologia, chemia)</a:t>
                </a:r>
              </a:p>
            </p:txBody>
          </p:sp>
          <p:sp>
            <p:nvSpPr>
              <p:cNvPr id="16" name="Tytuł 1">
                <a:extLst>
                  <a:ext uri="{FF2B5EF4-FFF2-40B4-BE49-F238E27FC236}">
                    <a16:creationId xmlns:a16="http://schemas.microsoft.com/office/drawing/2014/main" xmlns="" id="{ABCB7255-D4F0-4576-BA58-8C5F99098D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343387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e (geografia, </a:t>
                </a:r>
                <a:r>
                  <a:rPr lang="pl-PL" sz="2400" dirty="0" err="1">
                    <a:solidFill>
                      <a:srgbClr val="002060"/>
                    </a:solidFill>
                  </a:rPr>
                  <a:t>wos</a:t>
                </a:r>
                <a:r>
                  <a:rPr lang="pl-PL" sz="24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  <p:sp>
            <p:nvSpPr>
              <p:cNvPr id="17" name="Tytuł 1">
                <a:extLst>
                  <a:ext uri="{FF2B5EF4-FFF2-40B4-BE49-F238E27FC236}">
                    <a16:creationId xmlns:a16="http://schemas.microsoft.com/office/drawing/2014/main" xmlns="" id="{5FCBDCCD-5839-4B54-8821-D7E3E5E64F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733184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a (matematyka, informatyka)</a:t>
                </a:r>
              </a:p>
            </p:txBody>
          </p:sp>
          <p:sp>
            <p:nvSpPr>
              <p:cNvPr id="35" name="Tytuł 1">
                <a:extLst>
                  <a:ext uri="{FF2B5EF4-FFF2-40B4-BE49-F238E27FC236}">
                    <a16:creationId xmlns:a16="http://schemas.microsoft.com/office/drawing/2014/main" xmlns="" id="{2FF4567D-0769-4680-B6CB-DE2CCAB90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792374"/>
                <a:ext cx="7976165" cy="389797"/>
              </a:xfrm>
              <a:prstGeom prst="rect">
                <a:avLst/>
              </a:prstGeom>
              <a:solidFill>
                <a:srgbClr val="99FF3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informatyka)</a:t>
                </a:r>
              </a:p>
            </p:txBody>
          </p:sp>
          <p:sp>
            <p:nvSpPr>
              <p:cNvPr id="36" name="Tytuł 1">
                <a:extLst>
                  <a:ext uri="{FF2B5EF4-FFF2-40B4-BE49-F238E27FC236}">
                    <a16:creationId xmlns:a16="http://schemas.microsoft.com/office/drawing/2014/main" xmlns="" id="{40AA4C7F-AD43-4CE3-8ACA-7852D05F2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182171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b (matematyka, informatyka)</a:t>
                </a:r>
              </a:p>
            </p:txBody>
          </p:sp>
          <p:sp>
            <p:nvSpPr>
              <p:cNvPr id="37" name="Tytuł 1">
                <a:extLst>
                  <a:ext uri="{FF2B5EF4-FFF2-40B4-BE49-F238E27FC236}">
                    <a16:creationId xmlns:a16="http://schemas.microsoft.com/office/drawing/2014/main" xmlns="" id="{E1B33219-7501-4191-923E-5D249D884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571968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c (angielski, informatyka)</a:t>
                </a:r>
              </a:p>
            </p:txBody>
          </p:sp>
          <p:sp>
            <p:nvSpPr>
              <p:cNvPr id="38" name="Tytuł 1">
                <a:extLst>
                  <a:ext uri="{FF2B5EF4-FFF2-40B4-BE49-F238E27FC236}">
                    <a16:creationId xmlns:a16="http://schemas.microsoft.com/office/drawing/2014/main" xmlns="" id="{2E43184A-39EE-4CBF-A809-5804BEAAE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961765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a (technik informatyk)</a:t>
                </a:r>
              </a:p>
            </p:txBody>
          </p:sp>
          <p:sp>
            <p:nvSpPr>
              <p:cNvPr id="39" name="Tytuł 1">
                <a:extLst>
                  <a:ext uri="{FF2B5EF4-FFF2-40B4-BE49-F238E27FC236}">
                    <a16:creationId xmlns:a16="http://schemas.microsoft.com/office/drawing/2014/main" xmlns="" id="{2559F049-CDE0-4F85-A638-6DD6CE069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351562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programista)</a:t>
                </a:r>
              </a:p>
            </p:txBody>
          </p:sp>
          <p:sp>
            <p:nvSpPr>
              <p:cNvPr id="40" name="Tytuł 1">
                <a:extLst>
                  <a:ext uri="{FF2B5EF4-FFF2-40B4-BE49-F238E27FC236}">
                    <a16:creationId xmlns:a16="http://schemas.microsoft.com/office/drawing/2014/main" xmlns="" id="{35CC9F9D-8DEB-40D6-9500-2880A027C4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741359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mechatronik)</a:t>
                </a:r>
              </a:p>
            </p:txBody>
          </p:sp>
        </p:grp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xmlns="" id="{7C24B060-EF7D-4A5E-AE31-8ADC9BF54434}"/>
                </a:ext>
              </a:extLst>
            </p:cNvPr>
            <p:cNvGrpSpPr/>
            <p:nvPr/>
          </p:nvGrpSpPr>
          <p:grpSpPr>
            <a:xfrm>
              <a:off x="251520" y="548680"/>
              <a:ext cx="1440160" cy="2827690"/>
              <a:chOff x="251520" y="548680"/>
              <a:chExt cx="1440160" cy="2827690"/>
            </a:xfrm>
          </p:grpSpPr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xmlns="" id="{11592707-3FA0-43B5-979A-74DBD3E0FF93}"/>
                  </a:ext>
                </a:extLst>
              </p:cNvPr>
              <p:cNvSpPr txBox="1"/>
              <p:nvPr/>
            </p:nvSpPr>
            <p:spPr>
              <a:xfrm>
                <a:off x="251520" y="548680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pierwsza</a:t>
                </a:r>
              </a:p>
            </p:txBody>
          </p:sp>
          <p:cxnSp>
            <p:nvCxnSpPr>
              <p:cNvPr id="20" name="Łącznik prosty ze strzałką 19">
                <a:extLst>
                  <a:ext uri="{FF2B5EF4-FFF2-40B4-BE49-F238E27FC236}">
                    <a16:creationId xmlns:a16="http://schemas.microsoft.com/office/drawing/2014/main" xmlns="" id="{F9F13886-71A8-4022-8E23-AEFC83FF4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600" y="1195011"/>
                <a:ext cx="0" cy="1518678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xmlns="" id="{322D1E17-2AB6-4B32-A0F9-142A93A95670}"/>
                  </a:ext>
                </a:extLst>
              </p:cNvPr>
              <p:cNvSpPr txBox="1"/>
              <p:nvPr/>
            </p:nvSpPr>
            <p:spPr>
              <a:xfrm>
                <a:off x="251520" y="2730039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ostatnia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70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rozszerzenie, </a:t>
            </a:r>
            <a:br>
              <a:rPr lang="pl-PL" sz="2400" b="1" u="sng" dirty="0">
                <a:solidFill>
                  <a:srgbClr val="FF0000"/>
                </a:solidFill>
                <a:effectLst/>
              </a:rPr>
            </a:br>
            <a:r>
              <a:rPr lang="pl-PL" sz="2400" b="1" u="sng" dirty="0">
                <a:solidFill>
                  <a:srgbClr val="FF0000"/>
                </a:solidFill>
                <a:effectLst/>
              </a:rPr>
              <a:t>wybiera tylko 3 klasy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7" y="1916832"/>
            <a:ext cx="7976166" cy="1169391"/>
            <a:chOff x="179510" y="784199"/>
            <a:chExt cx="7976166" cy="1169391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(biologia, chemia)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(biologia, chemia)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D17977C-D1E5-4D94-A333-60981A92C2C3}"/>
              </a:ext>
            </a:extLst>
          </p:cNvPr>
          <p:cNvGrpSpPr/>
          <p:nvPr/>
        </p:nvGrpSpPr>
        <p:grpSpPr>
          <a:xfrm>
            <a:off x="1535926" y="3861048"/>
            <a:ext cx="6072149" cy="769441"/>
            <a:chOff x="753303" y="2911812"/>
            <a:chExt cx="6072149" cy="769441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8E434EF2-71E9-4C0E-8822-A168521A3C50}"/>
                </a:ext>
              </a:extLst>
            </p:cNvPr>
            <p:cNvSpPr txBox="1"/>
            <p:nvPr/>
          </p:nvSpPr>
          <p:spPr>
            <a:xfrm>
              <a:off x="1331640" y="2924944"/>
              <a:ext cx="5493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0000"/>
                  </a:solidFill>
                </a:rPr>
                <a:t>Ograniczone prawdopodobieństwo dostania się </a:t>
              </a:r>
            </a:p>
            <a:p>
              <a:r>
                <a:rPr lang="pl-PL" b="1" dirty="0">
                  <a:solidFill>
                    <a:srgbClr val="FF0000"/>
                  </a:solidFill>
                </a:rPr>
                <a:t>przy niewystarczającej liczbie punktów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xmlns="" id="{C668AD07-C84C-4778-99A5-AAC9B75E6243}"/>
                </a:ext>
              </a:extLst>
            </p:cNvPr>
            <p:cNvGrpSpPr/>
            <p:nvPr/>
          </p:nvGrpSpPr>
          <p:grpSpPr>
            <a:xfrm>
              <a:off x="753303" y="2911812"/>
              <a:ext cx="535896" cy="769441"/>
              <a:chOff x="1209144" y="4419850"/>
              <a:chExt cx="535896" cy="769441"/>
            </a:xfrm>
          </p:grpSpPr>
          <p:sp>
            <p:nvSpPr>
              <p:cNvPr id="5" name="Owal 4">
                <a:extLst>
                  <a:ext uri="{FF2B5EF4-FFF2-40B4-BE49-F238E27FC236}">
                    <a16:creationId xmlns:a16="http://schemas.microsoft.com/office/drawing/2014/main" xmlns="" id="{B34AC304-6614-474E-95FB-E124CE9498E1}"/>
                  </a:ext>
                </a:extLst>
              </p:cNvPr>
              <p:cNvSpPr/>
              <p:nvPr/>
            </p:nvSpPr>
            <p:spPr>
              <a:xfrm>
                <a:off x="1209144" y="4536622"/>
                <a:ext cx="535896" cy="53589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xmlns="" id="{F82069D1-11BA-416F-A3AA-A11BE97F298B}"/>
                  </a:ext>
                </a:extLst>
              </p:cNvPr>
              <p:cNvSpPr txBox="1"/>
              <p:nvPr/>
            </p:nvSpPr>
            <p:spPr>
              <a:xfrm>
                <a:off x="1299800" y="4419850"/>
                <a:ext cx="3545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400" dirty="0">
                    <a:solidFill>
                      <a:srgbClr val="FF0000"/>
                    </a:solidFill>
                    <a:latin typeface="Bookman Old Style" panose="02050604050505020204" pitchFamily="18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5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Rekrutacja</a:t>
            </a:r>
          </a:p>
          <a:p>
            <a:r>
              <a:rPr lang="pl-PL" sz="2800" dirty="0">
                <a:solidFill>
                  <a:srgbClr val="002060"/>
                </a:solidFill>
                <a:effectLst/>
              </a:rPr>
              <a:t>dla absolwentów szkół podstawowych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0CADE7AD-4AA7-4537-98B6-4B1FD34D1630}"/>
              </a:ext>
            </a:extLst>
          </p:cNvPr>
          <p:cNvGrpSpPr/>
          <p:nvPr/>
        </p:nvGrpSpPr>
        <p:grpSpPr>
          <a:xfrm>
            <a:off x="1547664" y="1324191"/>
            <a:ext cx="5872744" cy="3884933"/>
            <a:chOff x="1547664" y="1324191"/>
            <a:chExt cx="5872744" cy="3884933"/>
          </a:xfrm>
        </p:grpSpPr>
        <p:sp>
          <p:nvSpPr>
            <p:cNvPr id="54" name="Schemat blokowy: przygotowanie 53"/>
            <p:cNvSpPr/>
            <p:nvPr/>
          </p:nvSpPr>
          <p:spPr>
            <a:xfrm>
              <a:off x="1547664" y="1325309"/>
              <a:ext cx="1911600" cy="1638000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1</a:t>
              </a:r>
              <a:endParaRPr lang="pl-PL" sz="17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5508104" y="1324191"/>
              <a:ext cx="1912304" cy="1639118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2</a:t>
              </a: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xmlns="" id="{51B70533-821E-4605-9C6F-EF2B82FF2978}"/>
                </a:ext>
              </a:extLst>
            </p:cNvPr>
            <p:cNvSpPr txBox="1"/>
            <p:nvPr/>
          </p:nvSpPr>
          <p:spPr>
            <a:xfrm>
              <a:off x="3789936" y="2852936"/>
              <a:ext cx="15641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2060"/>
                  </a:solidFill>
                </a:rPr>
                <a:t>Uczeń może wybrać jednocześnie</a:t>
              </a:r>
            </a:p>
          </p:txBody>
        </p:sp>
        <p:sp>
          <p:nvSpPr>
            <p:cNvPr id="10" name="Schemat blokowy: przygotowanie 9">
              <a:extLst>
                <a:ext uri="{FF2B5EF4-FFF2-40B4-BE49-F238E27FC236}">
                  <a16:creationId xmlns:a16="http://schemas.microsoft.com/office/drawing/2014/main" xmlns="" id="{E20C9160-CF1C-41EB-95CE-69AC848AB2F4}"/>
                </a:ext>
              </a:extLst>
            </p:cNvPr>
            <p:cNvSpPr/>
            <p:nvPr/>
          </p:nvSpPr>
          <p:spPr>
            <a:xfrm>
              <a:off x="5508104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2</a:t>
              </a:r>
            </a:p>
          </p:txBody>
        </p:sp>
        <p:sp>
          <p:nvSpPr>
            <p:cNvPr id="13" name="Schemat blokowy: przygotowanie 12">
              <a:extLst>
                <a:ext uri="{FF2B5EF4-FFF2-40B4-BE49-F238E27FC236}">
                  <a16:creationId xmlns:a16="http://schemas.microsoft.com/office/drawing/2014/main" xmlns="" id="{CF886CA7-C50E-4501-BA82-2CBD13A49ABB}"/>
                </a:ext>
              </a:extLst>
            </p:cNvPr>
            <p:cNvSpPr/>
            <p:nvPr/>
          </p:nvSpPr>
          <p:spPr>
            <a:xfrm>
              <a:off x="1681563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</a:t>
              </a:r>
              <a:r>
                <a:rPr lang="pl-PL" sz="16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1</a:t>
              </a:r>
            </a:p>
          </p:txBody>
        </p:sp>
        <p:pic>
          <p:nvPicPr>
            <p:cNvPr id="5" name="Grafika 4" descr="Wstecz">
              <a:extLst>
                <a:ext uri="{FF2B5EF4-FFF2-40B4-BE49-F238E27FC236}">
                  <a16:creationId xmlns:a16="http://schemas.microsoft.com/office/drawing/2014/main" xmlns="" id="{10E0E579-AFA9-4B13-B757-138E74C7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72266" y="1973770"/>
              <a:ext cx="914400" cy="914400"/>
            </a:xfrm>
            <a:prstGeom prst="rect">
              <a:avLst/>
            </a:prstGeom>
          </p:spPr>
        </p:pic>
        <p:pic>
          <p:nvPicPr>
            <p:cNvPr id="7" name="Grafika 6" descr="Wstecz (od prawej do lewej)">
              <a:extLst>
                <a:ext uri="{FF2B5EF4-FFF2-40B4-BE49-F238E27FC236}">
                  <a16:creationId xmlns:a16="http://schemas.microsoft.com/office/drawing/2014/main" xmlns="" id="{FBF48453-15F8-446D-B425-8629E9E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91836" y="2003316"/>
              <a:ext cx="914400" cy="914400"/>
            </a:xfrm>
            <a:prstGeom prst="rect">
              <a:avLst/>
            </a:prstGeom>
          </p:spPr>
        </p:pic>
        <p:pic>
          <p:nvPicPr>
            <p:cNvPr id="14" name="Grafika 13" descr="Wstecz">
              <a:extLst>
                <a:ext uri="{FF2B5EF4-FFF2-40B4-BE49-F238E27FC236}">
                  <a16:creationId xmlns:a16="http://schemas.microsoft.com/office/drawing/2014/main" xmlns="" id="{46CA9E17-42A2-4487-8F68-153290D2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V="1">
              <a:off x="3543696" y="3652584"/>
              <a:ext cx="914400" cy="914400"/>
            </a:xfrm>
            <a:prstGeom prst="rect">
              <a:avLst/>
            </a:prstGeom>
          </p:spPr>
        </p:pic>
        <p:pic>
          <p:nvPicPr>
            <p:cNvPr id="15" name="Grafika 14" descr="Wstecz (od prawej do lewej)">
              <a:extLst>
                <a:ext uri="{FF2B5EF4-FFF2-40B4-BE49-F238E27FC236}">
                  <a16:creationId xmlns:a16="http://schemas.microsoft.com/office/drawing/2014/main" xmlns="" id="{9CB84C1A-013D-4692-8D71-B82D10FE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V="1">
              <a:off x="4663266" y="36821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60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CF6155B-FED2-48EF-B4D9-8BFC6FD25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596532"/>
              </p:ext>
            </p:extLst>
          </p:nvPr>
        </p:nvGraphicFramePr>
        <p:xfrm>
          <a:off x="161510" y="188640"/>
          <a:ext cx="882098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32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pierwszych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134 </a:t>
            </a:r>
            <a:r>
              <a:rPr 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algn="ctr"/>
            <a:r>
              <a:rPr lang="pl-PL" altLang="pl-PL" sz="2000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liceum ogólnokształcącego </a:t>
            </a:r>
          </a:p>
          <a:p>
            <a:pPr marL="0" indent="0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przyjmuje się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kandydatów, którzy posiadają świadectwo ukończenia szkoły podstawowej.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algn="ctr">
              <a:defRPr/>
            </a:pPr>
            <a:r>
              <a:rPr lang="pl-PL" sz="1867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technikum i branżowej szkoły I stopnia</a:t>
            </a:r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przyjmuje się </a:t>
            </a:r>
            <a:r>
              <a:rPr lang="pl-PL" sz="1867" dirty="0">
                <a:solidFill>
                  <a:srgbClr val="002060"/>
                </a:solidFill>
                <a:effectLst/>
              </a:rPr>
              <a:t>kandydatów, którzy posiadają: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świadectwo ukończenia szkoły podstawowej,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zaświadczenie lekarskie o braku przeciwwskazań zdrowotnych do podjęcia  praktycznej nauki zawodu</a:t>
            </a:r>
            <a:r>
              <a:rPr lang="pl-PL" sz="1600" dirty="0">
                <a:solidFill>
                  <a:srgbClr val="002060"/>
                </a:solidFill>
                <a:effectLst/>
              </a:rPr>
              <a:t>, </a:t>
            </a:r>
            <a:endParaRPr lang="pl-PL" sz="1867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lekarskie </a:t>
            </a:r>
            <a:r>
              <a:rPr lang="pl-PL" sz="1867" dirty="0">
                <a:solidFill>
                  <a:srgbClr val="002060"/>
                </a:solidFill>
                <a:effectLst/>
              </a:rPr>
              <a:t>o braku przeciwwskazań zdrowotnych do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kierowania pojazdami</a:t>
            </a:r>
            <a:r>
              <a:rPr lang="pl-PL" sz="1867" dirty="0">
                <a:solidFill>
                  <a:srgbClr val="002060"/>
                </a:solidFill>
                <a:effectLst/>
              </a:rPr>
              <a:t>, </a:t>
            </a: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psychologiczne o braku przeciwwskazań</a:t>
            </a:r>
            <a:r>
              <a:rPr lang="pl-PL" sz="1867" dirty="0">
                <a:solidFill>
                  <a:srgbClr val="002060"/>
                </a:solidFill>
                <a:effectLst/>
              </a:rPr>
              <a:t> psychologicznych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do kierowania pojazdem -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prawo jazdy kategorii C lub C+E)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pracowników młodocianych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do klasy pierwszej branżowej szkoły I stopnia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Podstawa prawna:</a:t>
            </a:r>
          </a:p>
          <a:p>
            <a: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Rozporządzenie Rady Ministrów z dnia 28 maja 1996 r. w sprawie przygotowania zawodowego młodocianych i ich wynagradzania </a:t>
            </a:r>
            <a:b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2018 r. poz. 2010 ze zm.)</a:t>
            </a:r>
          </a:p>
          <a:p>
            <a:pPr marL="0" indent="0">
              <a:buNone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Umowa o pracę w celu przygotowania zawodowego odbywanego w formie nauki zawodu zawiera pracodawca z młodocianym, w terminie przyjęć kandydatów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do branżowych szkół I stopnia. 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Pracodawca zatrudniający młodocianych w celu przygotowania zawodowego odbywanego w formie nauki zawodu co do zasady , kieruje ich na dokształcanie teoretyczne do branżowej szkoły I stopnia.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Istnieje także możliwość dokształcania teoretycznego w formie turnusu dokształcania teoretycznego młodocianych.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Art.  137 ust. 4 – 7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Do klasy I szkoły ponadpodstawowej sportowej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(mistrzostwa sportowego, oddziału sportowego w szkole ponadpodstawowej lub oddziału mistrzostwa sportowego w szkole ponadpodstawowej) </a:t>
            </a:r>
            <a:r>
              <a:rPr lang="pl-PL" altLang="pl-PL" sz="2000" b="1" dirty="0">
                <a:solidFill>
                  <a:srgbClr val="002060"/>
                </a:solidFill>
                <a:effectLst/>
              </a:rPr>
              <a:t>przyjmuje się kandydatów, którzy spełniają poniższe warunk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bardzo dobry stan zdrowia(orzeczenie lekarza podstawowej opieki zdrowotnej),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pisemną zgodę rodziców na uczęszczanie do szkoły,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pozytywne wyniki prób sprawności fizycznej.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szkół sportowych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14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140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 algn="just">
              <a:buNone/>
              <a:defRPr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I szkoły ponadpodstawowej dwujęzycznej lub oddziału dwujęzycznego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 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kompetencji językowych</a:t>
            </a:r>
            <a:r>
              <a:rPr lang="pl-PL" sz="2000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wstępnej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predyspozycji językowych.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dwujęzycznych lub oddziałów dwujęzycznych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5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wyniki egzaminu ósmoklasisty,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wymienione na świadectwie ukończenia szkoły podstawowej oceny </a:t>
            </a:r>
            <a:br>
              <a:rPr lang="pl-PL" altLang="pl-PL" sz="2400" dirty="0">
                <a:solidFill>
                  <a:srgbClr val="002060"/>
                </a:solidFill>
                <a:effectLst/>
              </a:rPr>
            </a:br>
            <a:r>
              <a:rPr lang="pl-PL" altLang="pl-PL" sz="2400" dirty="0">
                <a:solidFill>
                  <a:srgbClr val="002060"/>
                </a:solidFill>
                <a:effectLst/>
              </a:rPr>
              <a:t>z języka polskiego i matematyki oraz z dwóch obowiązkowych zajęć edukacyjnych ustalonych przez dyrektora danej szkoły,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świadectwo ukończenia szkoły podstawowej z wyróżnieniem,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szczególne osiągnięcia wymienione na świadectwie ukończenia szkoły podstawowej,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u="sng" dirty="0">
                <a:solidFill>
                  <a:srgbClr val="002060"/>
                </a:solidFill>
                <a:effectLst/>
              </a:rPr>
              <a:t>wyniki sprawdzianu uzdolnień kierunkowych</a:t>
            </a:r>
            <a:r>
              <a:rPr lang="pl-PL" altLang="pl-PL" sz="2400" dirty="0">
                <a:solidFill>
                  <a:srgbClr val="002060"/>
                </a:solidFill>
                <a:effectLst/>
              </a:rPr>
              <a:t> -  do oddziałów wymagających szczególnych indywidualnych predyspozycji (dotyczy liceum ogólnokształcącego, technikum i branżowych szkołach I stopnia).</a:t>
            </a:r>
            <a:endParaRPr lang="pl-PL" altLang="pl-PL" sz="24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Jeżeli liczba kandydatów 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jest większa niż liczba wolnych miejsc w szkole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na pierwszym etapie postępowania rekrutacyjnego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brane są pod uwagę </a:t>
            </a:r>
            <a:r>
              <a:rPr lang="pl-PL" altLang="pl-PL" sz="3600" b="1" dirty="0">
                <a:solidFill>
                  <a:srgbClr val="002060"/>
                </a:solidFill>
                <a:effectLst/>
              </a:rPr>
              <a:t>łącznie</a:t>
            </a:r>
            <a:r>
              <a:rPr lang="pl-PL" altLang="pl-PL" sz="3600" dirty="0">
                <a:solidFill>
                  <a:srgbClr val="002060"/>
                </a:solidFill>
                <a:effectLst/>
              </a:rPr>
              <a:t> następujące kryteria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3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FB5987-D3FE-42AF-AE8B-0538C97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233DF2-F9B0-4735-8FB9-42E78AE8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Rekrutacja do szkół ponadpodstawowych 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na rok szkolny 2020/2021.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Prezentacja zmodyfikowanej wyszukiwarki szkół.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Warsztat pracy doradcy zawodowego.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Innowacyjne praktyki w doradztwie zawodowym.</a:t>
            </a:r>
          </a:p>
        </p:txBody>
      </p:sp>
    </p:spTree>
    <p:extLst>
      <p:ext uri="{BB962C8B-B14F-4D97-AF65-F5344CB8AC3E}">
        <p14:creationId xmlns:p14="http://schemas.microsoft.com/office/powerpoint/2010/main" val="358467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2060"/>
                </a:solidFill>
                <a:effectLst/>
              </a:rPr>
              <a:t>Ósmoklasista przystępuje w roku szkolnym 2019/2020 do egzaminu </a:t>
            </a:r>
            <a:br>
              <a:rPr lang="pl-PL" sz="2400" b="1" dirty="0">
                <a:solidFill>
                  <a:srgbClr val="002060"/>
                </a:solidFill>
                <a:effectLst/>
              </a:rPr>
            </a:b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w terminach ustalonych przez CKE.</a:t>
            </a:r>
          </a:p>
          <a:p>
            <a:pPr marL="0" indent="0" algn="ctr">
              <a:buNone/>
              <a:defRPr/>
            </a:pP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</a:rPr>
              <a:t>Terminy ogłaszania wyników egzaminów, przekazania szkołom wyników i zaświadczeń oraz wydania ich uczniom ustala CKE.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F0B15CDF-CB1B-47B9-8BD3-BC743D9B19A0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Wyniki egzaminu ósmoklasisty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2FF4848-E033-44B5-9DFF-42827177E3BD}"/>
              </a:ext>
            </a:extLst>
          </p:cNvPr>
          <p:cNvSpPr/>
          <p:nvPr/>
        </p:nvSpPr>
        <p:spPr>
          <a:xfrm>
            <a:off x="112339" y="3933056"/>
            <a:ext cx="8981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egzaminów: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21 kwietnia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22 kwietnia 2020 r. (środa)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23 kwietnia 2020 r. (czwartek)</a:t>
            </a:r>
          </a:p>
          <a:p>
            <a:pPr marL="0" indent="0" algn="just"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dodatkowe: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1 czerwca 2020 r. (poniedziałek) 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 czerwca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3 czerwca 2020 r. (środa)</a:t>
            </a:r>
          </a:p>
        </p:txBody>
      </p:sp>
    </p:spTree>
    <p:extLst>
      <p:ext uri="{BB962C8B-B14F-4D97-AF65-F5344CB8AC3E}">
        <p14:creationId xmlns:p14="http://schemas.microsoft.com/office/powerpoint/2010/main" val="20043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Jak zebrać maksymalną liczbę punktów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w procesie rekrutacji?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79512" y="1124744"/>
            <a:ext cx="8712968" cy="561662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①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oceny</a:t>
            </a:r>
            <a:r>
              <a:rPr lang="pl-PL" dirty="0">
                <a:solidFill>
                  <a:srgbClr val="002060"/>
                </a:solidFill>
              </a:rPr>
              <a:t> na świadectwie ukończenia szkoły (ogółem maks. 72 pkt. - maks. po 18 pkt. z j. polskiego, matematyki, dwóch przedmiotów).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Za oceny wyrażone w stopniu: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celującym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b="1" dirty="0">
                <a:solidFill>
                  <a:srgbClr val="FF0000"/>
                </a:solidFill>
              </a:rPr>
              <a:t>18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bardzo dobrym </a:t>
            </a:r>
            <a:r>
              <a:rPr lang="pl-PL" dirty="0">
                <a:solidFill>
                  <a:srgbClr val="002060"/>
                </a:solidFill>
              </a:rPr>
              <a:t>– przyznaje się po </a:t>
            </a:r>
            <a:r>
              <a:rPr lang="pl-PL" sz="2900" b="1" dirty="0">
                <a:solidFill>
                  <a:srgbClr val="FF0000"/>
                </a:solidFill>
              </a:rPr>
              <a:t>17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dobrym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14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dostatecznym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8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dopuszczającym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2 </a:t>
            </a:r>
            <a:r>
              <a:rPr lang="pl-PL" sz="2900" dirty="0">
                <a:solidFill>
                  <a:srgbClr val="FF0000"/>
                </a:solidFill>
              </a:rPr>
              <a:t>punkty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pl-PL" sz="2600" i="1" dirty="0">
                <a:solidFill>
                  <a:srgbClr val="002060"/>
                </a:solidFill>
              </a:rPr>
              <a:t>(w zakresie przedmiotów branych pod uwagę w procesie rekrutacji).</a:t>
            </a:r>
            <a:endParaRPr lang="pl-PL" i="1" dirty="0">
              <a:solidFill>
                <a:srgbClr val="002060"/>
              </a:solidFill>
            </a:endParaRP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②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wyniki </a:t>
            </a:r>
            <a:r>
              <a:rPr lang="pl-PL" dirty="0">
                <a:solidFill>
                  <a:srgbClr val="002060"/>
                </a:solidFill>
              </a:rPr>
              <a:t>z egzaminów ósmoklasisty (ogółem maks. 100 pkt.).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Wynik przedstawiony w procentach 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polskiego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matematyki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obcego nowożytnego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 </a:t>
            </a:r>
            <a:r>
              <a:rPr lang="pl-PL" sz="2900" dirty="0">
                <a:solidFill>
                  <a:srgbClr val="FF0000"/>
                </a:solidFill>
              </a:rPr>
              <a:t>(maksymalnie 30 pkt.)</a:t>
            </a:r>
            <a:r>
              <a:rPr lang="pl-PL" sz="2900" b="1" dirty="0">
                <a:solidFill>
                  <a:srgbClr val="002060"/>
                </a:solidFill>
              </a:rPr>
              <a:t>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③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świadectwo z wyróżnieniem</a:t>
            </a:r>
            <a:r>
              <a:rPr lang="pl-PL" dirty="0">
                <a:solidFill>
                  <a:srgbClr val="002060"/>
                </a:solidFill>
              </a:rPr>
              <a:t>, za które przyznaje się </a:t>
            </a:r>
            <a:r>
              <a:rPr lang="pl-PL" b="1" dirty="0">
                <a:solidFill>
                  <a:srgbClr val="FF0000"/>
                </a:solidFill>
              </a:rPr>
              <a:t>7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④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sz="3100" u="sng" dirty="0">
                <a:solidFill>
                  <a:srgbClr val="002060"/>
                </a:solidFill>
              </a:rPr>
              <a:t>Udzielać się społecznie</a:t>
            </a:r>
            <a:r>
              <a:rPr lang="pl-PL" sz="3100" dirty="0">
                <a:solidFill>
                  <a:srgbClr val="002060"/>
                </a:solidFill>
              </a:rPr>
              <a:t>, w tym na rzecz środowiska szkolnego, w szczególności </a:t>
            </a:r>
            <a:br>
              <a:rPr lang="pl-PL" sz="3100" dirty="0">
                <a:solidFill>
                  <a:srgbClr val="002060"/>
                </a:solidFill>
              </a:rPr>
            </a:br>
            <a:r>
              <a:rPr lang="pl-PL" sz="3100" dirty="0">
                <a:solidFill>
                  <a:srgbClr val="002060"/>
                </a:solidFill>
              </a:rPr>
              <a:t>       w formie wolontariatu - za te osiągnięcia przyznaje się </a:t>
            </a:r>
            <a:r>
              <a:rPr lang="pl-PL" sz="3100" b="1" dirty="0">
                <a:solidFill>
                  <a:srgbClr val="FF0000"/>
                </a:solidFill>
              </a:rPr>
              <a:t>3</a:t>
            </a:r>
            <a:r>
              <a:rPr lang="pl-PL" sz="3100" dirty="0">
                <a:solidFill>
                  <a:srgbClr val="FF0000"/>
                </a:solidFill>
              </a:rPr>
              <a:t> punkty</a:t>
            </a:r>
            <a:r>
              <a:rPr lang="pl-PL" sz="3100" dirty="0">
                <a:solidFill>
                  <a:srgbClr val="002060"/>
                </a:solidFill>
              </a:rPr>
              <a:t>.</a:t>
            </a:r>
          </a:p>
          <a:p>
            <a:pPr marL="630238" indent="-630238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⑤</a:t>
            </a:r>
            <a:r>
              <a:rPr lang="pl-PL" dirty="0">
                <a:solidFill>
                  <a:srgbClr val="002060"/>
                </a:solidFill>
              </a:rPr>
              <a:t> Osiągać </a:t>
            </a:r>
            <a:r>
              <a:rPr lang="pl-PL" u="sng" dirty="0">
                <a:solidFill>
                  <a:srgbClr val="002060"/>
                </a:solidFill>
              </a:rPr>
              <a:t>miejsca uznane za wysokie </a:t>
            </a:r>
            <a:r>
              <a:rPr lang="pl-PL" dirty="0">
                <a:solidFill>
                  <a:srgbClr val="002060"/>
                </a:solidFill>
              </a:rPr>
              <a:t>w konkursach </a:t>
            </a:r>
            <a:r>
              <a:rPr lang="pl-PL" sz="3300" dirty="0">
                <a:solidFill>
                  <a:srgbClr val="FF0000"/>
                </a:solidFill>
              </a:rPr>
              <a:t>(maksymalnie 18 punktów)</a:t>
            </a:r>
            <a:r>
              <a:rPr lang="pl-PL" sz="3300" dirty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19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1900" dirty="0">
                <a:solidFill>
                  <a:srgbClr val="002060"/>
                </a:solidFill>
              </a:rPr>
              <a:t>§ 12 i § 14 rozporządzenia Ministra Edukacji Narodowej z dnia 21 sierpnia 2019 r. w sprawie przeprowadzania postępowania rekrutacyjnego oraz postępowania uzupełniającego do publicznych przedszkoli, szkół, placówek i centrów (Dz. U. z 2019 r. poz. 1737)</a:t>
            </a:r>
          </a:p>
        </p:txBody>
      </p:sp>
    </p:spTree>
    <p:extLst>
      <p:ext uri="{BB962C8B-B14F-4D97-AF65-F5344CB8AC3E}">
        <p14:creationId xmlns:p14="http://schemas.microsoft.com/office/powerpoint/2010/main" val="418610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428626" y="283634"/>
            <a:ext cx="7980891" cy="58652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Za uzyskanie wysokiego miejsca w zawodach wiedzy, artystycznych lub sportowych, organizowanych przez inne podmioty działające na terenie szkoły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na szczeblu: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międzynarodowym - przyznaje się 4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krajowym - przyznaje się 3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wojewódzkim - przyznaje się 2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powiatowym - przyznaje się 1 punkt.</a:t>
            </a:r>
          </a:p>
          <a:p>
            <a:pPr>
              <a:lnSpc>
                <a:spcPct val="100000"/>
              </a:lnSpc>
              <a:defRPr/>
            </a:pPr>
            <a:endParaRPr lang="pl-PL" sz="1867" b="1" dirty="0">
              <a:solidFill>
                <a:srgbClr val="00206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333" dirty="0">
                <a:solidFill>
                  <a:srgbClr val="002060"/>
                </a:solidFill>
                <a:effectLst/>
              </a:rPr>
              <a:t>§ 6 ust. 1 pkt 5 Rozporządzenia Ministra Edukacji Narodowej z dnia 21 sierpnia 2019 r. w sprawie przeprowadzania postępowania rekrutacyjnego oraz postępowania uzupełniającego do publicznych przedszkoli, szkół, placówek </a:t>
            </a:r>
            <a:br>
              <a:rPr lang="pl-PL" sz="1333" dirty="0">
                <a:solidFill>
                  <a:srgbClr val="002060"/>
                </a:solidFill>
                <a:effectLst/>
              </a:rPr>
            </a:br>
            <a:r>
              <a:rPr lang="pl-PL" sz="1333" dirty="0">
                <a:solidFill>
                  <a:srgbClr val="002060"/>
                </a:solidFill>
                <a:effectLst/>
              </a:rPr>
              <a:t>i centrów (Dz. U. z 2019 r. poz. 1737)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51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Przeliczanie punktów za świadectwa ukończenia szkoły podstawowej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8DEFACD0-B413-4D33-9DF7-AABF0F10AB93}"/>
              </a:ext>
            </a:extLst>
          </p:cNvPr>
          <p:cNvGrpSpPr/>
          <p:nvPr/>
        </p:nvGrpSpPr>
        <p:grpSpPr>
          <a:xfrm>
            <a:off x="1543031" y="3967483"/>
            <a:ext cx="6057938" cy="1196383"/>
            <a:chOff x="457200" y="1610175"/>
            <a:chExt cx="6057938" cy="1196383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7558C70B-755C-412A-885F-574599C23EB2}"/>
                </a:ext>
              </a:extLst>
            </p:cNvPr>
            <p:cNvGrpSpPr/>
            <p:nvPr/>
          </p:nvGrpSpPr>
          <p:grpSpPr>
            <a:xfrm>
              <a:off x="457200" y="1610175"/>
              <a:ext cx="4359041" cy="1196383"/>
              <a:chOff x="628283" y="1455027"/>
              <a:chExt cx="4359041" cy="1196383"/>
            </a:xfrm>
          </p:grpSpPr>
          <p:sp>
            <p:nvSpPr>
              <p:cNvPr id="6" name="Tytuł 1">
                <a:extLst>
                  <a:ext uri="{FF2B5EF4-FFF2-40B4-BE49-F238E27FC236}">
                    <a16:creationId xmlns:a16="http://schemas.microsoft.com/office/drawing/2014/main" xmlns="" id="{1815992B-C924-4861-A6D0-FBBD34ACAE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Tytuł 1">
                <a:extLst>
                  <a:ext uri="{FF2B5EF4-FFF2-40B4-BE49-F238E27FC236}">
                    <a16:creationId xmlns:a16="http://schemas.microsoft.com/office/drawing/2014/main" xmlns="" id="{8D2D87DF-9A15-42A2-BE19-B848B8EC3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ytuł 1">
                <a:extLst>
                  <a:ext uri="{FF2B5EF4-FFF2-40B4-BE49-F238E27FC236}">
                    <a16:creationId xmlns:a16="http://schemas.microsoft.com/office/drawing/2014/main" xmlns="" id="{96F9BB6D-35B3-4BD5-87BF-65F9D10C0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xmlns="" id="{176EF654-DBA2-4C4B-9196-71658235C6AC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xmlns="" id="{E9F3BE3F-2D21-4CA9-9FB4-2749A74826D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xmlns="" id="{66582C6D-A095-4C75-B066-FA132A98D4DB}"/>
                </a:ext>
              </a:extLst>
            </p:cNvPr>
            <p:cNvSpPr txBox="1"/>
            <p:nvPr/>
          </p:nvSpPr>
          <p:spPr>
            <a:xfrm>
              <a:off x="4835264" y="184793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85AF0C2D-F27C-4856-A5A3-8F1A690E5C50}"/>
                </a:ext>
              </a:extLst>
            </p:cNvPr>
            <p:cNvSpPr txBox="1">
              <a:spLocks/>
            </p:cNvSpPr>
            <p:nvPr/>
          </p:nvSpPr>
          <p:spPr>
            <a:xfrm>
              <a:off x="5379733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ytuł 1">
            <a:extLst>
              <a:ext uri="{FF2B5EF4-FFF2-40B4-BE49-F238E27FC236}">
                <a16:creationId xmlns:a16="http://schemas.microsoft.com/office/drawing/2014/main" xmlns="" id="{940EA620-8175-45D8-AAEB-06F3168B1571}"/>
              </a:ext>
            </a:extLst>
          </p:cNvPr>
          <p:cNvSpPr txBox="1">
            <a:spLocks/>
          </p:cNvSpPr>
          <p:nvPr/>
        </p:nvSpPr>
        <p:spPr>
          <a:xfrm>
            <a:off x="457200" y="28919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Przeliczanie punktów za wyniki z egzaminów ósmoklasisty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8AFD1807-71E9-4F22-A9D7-64C60CA82C10}"/>
              </a:ext>
            </a:extLst>
          </p:cNvPr>
          <p:cNvGrpSpPr/>
          <p:nvPr/>
        </p:nvGrpSpPr>
        <p:grpSpPr>
          <a:xfrm>
            <a:off x="759604" y="1386067"/>
            <a:ext cx="7624793" cy="1196383"/>
            <a:chOff x="457200" y="1610175"/>
            <a:chExt cx="7624793" cy="1196383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DCF9B5CB-2934-4C22-B01C-3AF29B7F3EE3}"/>
                </a:ext>
              </a:extLst>
            </p:cNvPr>
            <p:cNvGrpSpPr/>
            <p:nvPr/>
          </p:nvGrpSpPr>
          <p:grpSpPr>
            <a:xfrm>
              <a:off x="457200" y="1610175"/>
              <a:ext cx="5978874" cy="1196383"/>
              <a:chOff x="628283" y="1455027"/>
              <a:chExt cx="5978874" cy="1196383"/>
            </a:xfrm>
          </p:grpSpPr>
          <p:sp>
            <p:nvSpPr>
              <p:cNvPr id="27" name="Tytuł 1">
                <a:extLst>
                  <a:ext uri="{FF2B5EF4-FFF2-40B4-BE49-F238E27FC236}">
                    <a16:creationId xmlns:a16="http://schemas.microsoft.com/office/drawing/2014/main" xmlns="" id="{3809B3F2-BFE9-484E-B5CE-826EBB3F9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ytuł 1">
                <a:extLst>
                  <a:ext uri="{FF2B5EF4-FFF2-40B4-BE49-F238E27FC236}">
                    <a16:creationId xmlns:a16="http://schemas.microsoft.com/office/drawing/2014/main" xmlns="" id="{CC92E3CE-94C2-4EAC-8E34-96DC490B7C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ytuł 1">
                <a:extLst>
                  <a:ext uri="{FF2B5EF4-FFF2-40B4-BE49-F238E27FC236}">
                    <a16:creationId xmlns:a16="http://schemas.microsoft.com/office/drawing/2014/main" xmlns="" id="{51099FD2-CC16-4BC8-9E30-AC2E048CD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Tytuł 1">
                <a:extLst>
                  <a:ext uri="{FF2B5EF4-FFF2-40B4-BE49-F238E27FC236}">
                    <a16:creationId xmlns:a16="http://schemas.microsoft.com/office/drawing/2014/main" xmlns="" id="{B9EB4DBE-19B8-4874-B5FD-1CBBC67EBF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1752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xmlns="" id="{8BDD4C28-96A0-4F41-8AF7-3989947B53F4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xmlns="" id="{10670E3A-02F5-44E7-819D-D6A49365102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xmlns="" id="{FD807524-A99A-42E2-9F0E-13513CA873D0}"/>
                  </a:ext>
                </a:extLst>
              </p:cNvPr>
              <p:cNvSpPr txBox="1"/>
              <p:nvPr/>
            </p:nvSpPr>
            <p:spPr>
              <a:xfrm>
                <a:off x="4971294" y="1688313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xmlns="" id="{51915599-42FF-48B5-9F38-70332C68D8FA}"/>
                </a:ext>
              </a:extLst>
            </p:cNvPr>
            <p:cNvSpPr txBox="1"/>
            <p:nvPr/>
          </p:nvSpPr>
          <p:spPr>
            <a:xfrm>
              <a:off x="6452104" y="1854702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2C121D43-6BF7-47B4-B982-9755CBAA143A}"/>
                </a:ext>
              </a:extLst>
            </p:cNvPr>
            <p:cNvSpPr txBox="1">
              <a:spLocks/>
            </p:cNvSpPr>
            <p:nvPr/>
          </p:nvSpPr>
          <p:spPr>
            <a:xfrm>
              <a:off x="6946588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ytuł 1">
            <a:extLst>
              <a:ext uri="{FF2B5EF4-FFF2-40B4-BE49-F238E27FC236}">
                <a16:creationId xmlns:a16="http://schemas.microsoft.com/office/drawing/2014/main" xmlns="" id="{E5CBC7F1-F319-4057-8D41-CFE60AE21F44}"/>
              </a:ext>
            </a:extLst>
          </p:cNvPr>
          <p:cNvSpPr txBox="1">
            <a:spLocks/>
          </p:cNvSpPr>
          <p:nvPr/>
        </p:nvSpPr>
        <p:spPr>
          <a:xfrm>
            <a:off x="457200" y="5440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b="1" dirty="0">
                <a:solidFill>
                  <a:srgbClr val="002060"/>
                </a:solidFill>
                <a:effectLst/>
              </a:rPr>
              <a:t>Maksymalna</a:t>
            </a:r>
            <a:r>
              <a:rPr lang="pl-PL" sz="2800" dirty="0">
                <a:solidFill>
                  <a:srgbClr val="002060"/>
                </a:solidFill>
                <a:effectLst/>
              </a:rPr>
              <a:t> liczba punktów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możliwa do uzyskania wynosi  </a:t>
            </a:r>
            <a:r>
              <a:rPr lang="pl-PL" sz="28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74086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64143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altLang="pl-P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Uprawnienia laureatów olimpiad i konkursów przedmiotowych</a:t>
            </a: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Laureat lub finalista ogólnopolskiej olimpiady przedmiotowej oraz laureat konkursu przedmiotowego o zasięgu wojewódzkim lub </a:t>
            </a:r>
            <a:r>
              <a:rPr lang="pl-PL" altLang="pl-PL" sz="1867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przeprowadzonych zgodnie z przepisami wydanymi na podstawie art. 22 ust. 2 pkt. 8 ustawy o systemie oświaty,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u="sng" dirty="0">
                <a:solidFill>
                  <a:srgbClr val="002060"/>
                </a:solidFill>
                <a:effectLst/>
              </a:rPr>
              <a:t>są przyjmowani w pierwszej kolejności do publicznej szkoły ponadpodstawowej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altLang="pl-PL" sz="1600" i="1" dirty="0">
                <a:solidFill>
                  <a:srgbClr val="002060"/>
                </a:solidFill>
                <a:effectLst/>
              </a:rPr>
              <a:t>W przypadku uczniów ubiegających się o przyjęcie do szkoły, w której realizowany program wymaga indywidualnych predyspozycji kandydatów,  należy</a:t>
            </a:r>
            <a:r>
              <a:rPr lang="pl-PL" altLang="pl-PL" sz="1600" b="1" i="1" dirty="0">
                <a:solidFill>
                  <a:srgbClr val="002060"/>
                </a:solidFill>
                <a:effectLst/>
              </a:rPr>
              <a:t> </a:t>
            </a:r>
            <a:r>
              <a:rPr lang="pl-PL" altLang="pl-PL" sz="1600" i="1" dirty="0">
                <a:solidFill>
                  <a:srgbClr val="002060"/>
                </a:solidFill>
                <a:effectLst/>
              </a:rPr>
              <a:t>pamiętać np. o wynikach prób sprawności fizycznej, sprawdzianu predyspozycji językowych, sprawdzianu kompetencji językowych.</a:t>
            </a:r>
          </a:p>
          <a:p>
            <a:pPr marL="0" indent="0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132 ustawy z dnia 14 grudnia 2016 r. Prawo oświatowe ( Dz.U. z 2019 r. poz. 1148 ze zm.)</a:t>
            </a:r>
          </a:p>
          <a:p>
            <a:pPr marL="0" indent="0">
              <a:buNone/>
            </a:pP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Uczeń, który jest laureatem lub finalistą olimpiady przedmiotowej albo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laureatem konkursu przedmiotowego o zasięgu wojewódzkim lub </a:t>
            </a:r>
            <a:r>
              <a:rPr lang="pl-PL" altLang="pl-PL" sz="1867" u="sng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organizowanego z zakresu jednego z przedmiotów objętych egzaminem ósmoklasisty,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jest zwolniony z egzaminu z tego przedmiotu.</a:t>
            </a:r>
            <a:r>
              <a:rPr 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Wykaz olimpiad przedmiotowych przeprowadzanych z przedmiotu lub przedmiotów objętych egzaminem ósmoklasisty uprawniających laureatów i finalistów tych olimpiad do zwolnienia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z egzaminu z danego przedmiotu ogłasza Minister Edukacji Narodowej w formie komunikatu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w Biuletynie Informacji Publicznej MEN.</a:t>
            </a:r>
          </a:p>
          <a:p>
            <a:pPr marL="0" indent="0">
              <a:buNone/>
              <a:defRPr/>
            </a:pPr>
            <a:r>
              <a:rPr lang="pl-PL" sz="1600" dirty="0">
                <a:solidFill>
                  <a:srgbClr val="002060"/>
                </a:solidFill>
                <a:effectLst/>
              </a:rPr>
              <a:t>Art. 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zx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ust. 1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, </a:t>
            </a:r>
            <a:r>
              <a:rPr lang="pl-PL" sz="1600" dirty="0">
                <a:solidFill>
                  <a:srgbClr val="002060"/>
                </a:solidFill>
                <a:effectLst/>
              </a:rPr>
              <a:t>art. 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zzzw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Ustawa o systemie oświaty (Dz.U. z 2019 r. poz. 1481)</a:t>
            </a:r>
          </a:p>
          <a:p>
            <a:pPr marL="0" indent="0">
              <a:buNone/>
              <a:defRPr/>
            </a:pPr>
            <a:endParaRPr lang="pl-PL" sz="1600" dirty="0">
              <a:solidFill>
                <a:srgbClr val="002060"/>
              </a:solidFill>
              <a:effectLst/>
            </a:endParaRP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Uczeń zwolniony z egzaminu będzie miał na zaświadczeniu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o szczegółowych wynikach egzaminu ósmoklasisty w rubryce danego przedmiotu wpisane słowo – odpowiednio – „zwolniony” lub „zwolniona” oraz maksymalny wynik, tj. „100%” (wynik procentowy) oraz„100” (wynik na skali centylowej).</a:t>
            </a:r>
          </a:p>
          <a:p>
            <a:pPr marL="0" indent="0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Rozporządzenie MEN w sprawie szczegółowych warunków i sposobu przeprowadzania egzaminu ósmoklasisty (Dz.U. z 2017 r. poz. 1512)</a:t>
            </a:r>
          </a:p>
        </p:txBody>
      </p:sp>
    </p:spTree>
    <p:extLst>
      <p:ext uri="{BB962C8B-B14F-4D97-AF65-F5344CB8AC3E}">
        <p14:creationId xmlns:p14="http://schemas.microsoft.com/office/powerpoint/2010/main" val="307246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882002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Śląski Kurator Oświaty podał do publicznej wiadomości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wykaz zawodów wiedzy, artystycznych i sportowych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organizowanych przez kuratora oświaty lub inne podmioty działające na terenie szkoły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które mogą być wymienione na świadectwie ukończenia szkoły podstawowej oraz określa miejsca uznane za wysokie w tych zawodach.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http://www.kuratorium.katowice.pl/index.php/category/rodzice-i-uczniowie/rekrutacja/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endParaRPr lang="pl-PL" altLang="pl-PL" sz="1800" dirty="0">
              <a:solidFill>
                <a:srgbClr val="FF000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 148 ustawy z dnia 14 grudnia 2016 r. Prawo oświatowe (Dz.U. z 2019 r. poz. 1148 ze zm.)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09D51A5-0D8E-4392-A500-07FC6B09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0800" r="22438" b="5201"/>
          <a:stretch/>
        </p:blipFill>
        <p:spPr>
          <a:xfrm>
            <a:off x="1619672" y="1994925"/>
            <a:ext cx="5616624" cy="474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00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431800"/>
            <a:ext cx="7886700" cy="617114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pl-PL" altLang="pl-PL" sz="2400" b="1" dirty="0">
              <a:solidFill>
                <a:srgbClr val="002060"/>
              </a:solidFill>
              <a:effectLst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Rekrutacja uczniów do szkół ponadpodstawowych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dla absolwentów szkół podstawowych</a:t>
            </a: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endParaRPr lang="pl-PL" altLang="pl-PL" sz="1867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Zasady zgłaszania zawodów wiedzy, artystycznych i sportowych, organizowanych przez inne podmioty działające na terenie szkoły które mogą być wymienione na świadectwie ukończenia szkoły podstawowej oraz uwzględniane w postępowaniu rekrutacyjnym</a:t>
            </a:r>
          </a:p>
          <a:p>
            <a:pPr marL="0" indent="0" algn="ctr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(Karta informacyjna nr 61 na stronie KO w Katowicach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w zakładce Rodzice i uczniowie/Rekrutacja)</a:t>
            </a:r>
            <a:endParaRPr lang="pl-PL" altLang="pl-PL" sz="1867" b="1" i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2933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349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Podmioty działające na terenie szkoły </a:t>
            </a: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Podmioty: instytucje, osoby fizyczne, stowarzyszenia, przedszkola, szkoły, placówki, fundacje, a także inne podmioty prowadzące statutową działalność oświatową lub naukową oraz instytucje działające na rzecz edukacji oraz rozwoju talentów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i uzdolnień uczniów, które będąc organizatorem swoją działalność oświatową realizują w porozumieniu z dyrektorem danej szkoły. 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Dyrektor, po uprzednim uzgodnieniu warunków tej działalności oraz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po uzyskaniu pozytywnej opinii rady szkoły lub placówki i rady rodziców,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wyraża zgodę na uczestniczenie uczniów w konkursie organizowanym w oparciu o jednolite zasady powszechnej dostępności. Powyższe konkursy mogą być organizowane poza  terenem danej szkoły.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86 ustawy z dnia 14 grudnia 2016 r. Prawo oświatowe (Dz.U. z 2019 r. poz. 1148  ze zm.).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 </a:t>
            </a:r>
            <a:r>
              <a:rPr lang="pl-PL" sz="1600" dirty="0">
                <a:solidFill>
                  <a:srgbClr val="002060"/>
                </a:solidFill>
                <a:effectLst/>
              </a:rPr>
              <a:t>§  9.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 Rozporządzenia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MENiS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Organizacja oraz sposób przeprowadzania konkursów, turniejów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iolimpiad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(Dz.U. z 2002 nr. 15 poz. 125 ze zmianami)</a:t>
            </a:r>
            <a:endParaRPr lang="pl-PL" altLang="pl-PL" sz="1600" i="1" dirty="0">
              <a:solidFill>
                <a:srgbClr val="002060"/>
              </a:solidFill>
              <a:effectLst/>
            </a:endParaRPr>
          </a:p>
          <a:p>
            <a:pPr>
              <a:buFont typeface="Arial" charset="0"/>
              <a:buChar char="•"/>
              <a:defRPr/>
            </a:pP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86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altLang="pl-PL" sz="30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Zasady zgłaszania zawodów wiedzy, artystycznych i sportowych, które mogą być wymienione na świadectwie ukończenia szkoły podstawowej oraz uwzględniane w postępowaniu rekrutacyjnym </a:t>
            </a:r>
          </a:p>
          <a:p>
            <a:pPr marL="0" indent="0" algn="ctr">
              <a:buNone/>
            </a:pPr>
            <a:endParaRPr lang="pl-PL" altLang="pl-PL" sz="300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1. Zawody proponowane do umieszczenia w wykazie powinny być organizowane przy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udziale szkoły </a:t>
            </a:r>
            <a:br>
              <a:rPr lang="pl-PL" altLang="pl-PL" sz="2000" dirty="0">
                <a:solidFill>
                  <a:srgbClr val="FF000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i 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za zgodą dyrektora szkoły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oraz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dostępne dla wszystkich uczniów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 szkoły na jednolitych zasadach.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2. Zgłoszenia propozycji zawodów wiedzy, artystycznych i sportowych, w których biorą udział uczniowie szkoły, dokonuje dyrektor szkoły,  poprzez załącznik nr 3 do karty informacyjnej nr 61.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3. Zawody wiedzy, artystyczne i sportowe powinny mieć zasięg powiatowy, wojewódzki, ogólnopolski lub międzynarodowy.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4. Regulaminy zawodów wiedzy, artystycznych i sportowych powinny uwzględniać: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a) cele edukacyjne i wychowawcze ukierunkowane na rozwijanie wiedzy i umiejętności oraz postaw uczniów wynikających ze społecznie uznawanych wartości,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b) zasadę powszechności uczestnictwa uczniów w zawodach wiedzy, artystycznych i sportowych, gwarantującą równy dostęp do udziału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w zawodach wszystkim zainteresowanym uczniom,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c) informację o nieponoszeniu przez uczniów, szkołę lub radę rodziców jakichkolwiek opłat warunkujących uczestnictwo w konkursie (np. wpisowe, opłata za materiały, arkusze konkursowe),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d) w przypadku konkursów wieloetapowych - kryteria kwalifikowania uczestników do kolejnych etapów/stopni, 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e) warunki uzyskiwania przez uczestników miejsca uznanego za wysokie w konkursie, tj. miejsca nagrodzonego lub uhonorowanego zwycięskim tytułem nadanym na podstawie ustalonego przez organizatora regulaminu, np. tytuł laureata lub finalisty, I II III miejsce w konkursie, tytuł grand prix, inny zwycięski tytuł na etapie /stopniu,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f) zakres tematyczny zawodów powinien odnosić się do podstaw programowych przedmiotu lub przedmiotów nauczania i /lub kierunków polityki oświatowej państwa.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5. Nazwa konkursu w wykazie musi być zgodna z regulaminem konkursu. Konkursy o nazwach innych niż regulaminowe nie będą zamieszczane w wykazie. </a:t>
            </a:r>
          </a:p>
        </p:txBody>
      </p:sp>
    </p:spTree>
    <p:extLst>
      <p:ext uri="{BB962C8B-B14F-4D97-AF65-F5344CB8AC3E}">
        <p14:creationId xmlns:p14="http://schemas.microsoft.com/office/powerpoint/2010/main" val="281801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702733" y="1009650"/>
            <a:ext cx="7886700" cy="1043517"/>
          </a:xfrm>
        </p:spPr>
        <p:txBody>
          <a:bodyPr/>
          <a:lstStyle/>
          <a:p>
            <a:pPr algn="ctr" eaLnBrk="1" hangingPunct="1"/>
            <a:r>
              <a:rPr lang="pl-PL" altLang="pl-PL" sz="2133" b="1"/>
              <a:t/>
            </a:r>
            <a:br>
              <a:rPr lang="pl-PL" altLang="pl-PL" sz="2133" b="1"/>
            </a:br>
            <a:endParaRPr lang="pl-PL" altLang="pl-PL" sz="2133" b="1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60861"/>
          </a:xfrm>
        </p:spPr>
        <p:txBody>
          <a:bodyPr/>
          <a:lstStyle/>
          <a:p>
            <a:pPr marL="0" indent="0">
              <a:buNone/>
              <a:defRPr/>
            </a:pPr>
            <a:endParaRPr 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  <a:defRPr/>
            </a:pPr>
            <a:endParaRPr lang="pl-PL" sz="1867" dirty="0"/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6. Zgłoszenie przez dyrektora szkoły propozycji zawodów wiedzy, artystycznych i sportowych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nie oznacza automatycznego  umieszczenia zawodów  w wykazie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pl-PL" altLang="pl-PL" dirty="0">
                <a:solidFill>
                  <a:srgbClr val="002060"/>
                </a:solidFill>
                <a:effectLst/>
              </a:rPr>
              <a:t>Od decyzji Śląskiego Kuratora Oświaty </a:t>
            </a:r>
            <a:br>
              <a:rPr lang="pl-PL" altLang="pl-PL" dirty="0">
                <a:solidFill>
                  <a:srgbClr val="002060"/>
                </a:solidFill>
                <a:effectLst/>
              </a:rPr>
            </a:br>
            <a:r>
              <a:rPr lang="pl-PL" altLang="pl-PL" dirty="0">
                <a:solidFill>
                  <a:srgbClr val="002060"/>
                </a:solidFill>
                <a:effectLst/>
              </a:rPr>
              <a:t>nie przysługuje odwołanie.</a:t>
            </a:r>
          </a:p>
        </p:txBody>
      </p:sp>
    </p:spTree>
    <p:extLst>
      <p:ext uri="{BB962C8B-B14F-4D97-AF65-F5344CB8AC3E}">
        <p14:creationId xmlns:p14="http://schemas.microsoft.com/office/powerpoint/2010/main" val="402360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44C71AAC-1AC9-40BE-8C99-CE4C3FB0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857500"/>
            <a:ext cx="9361040" cy="1143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na rok szkolny 2020/2021</a:t>
            </a:r>
          </a:p>
        </p:txBody>
      </p:sp>
    </p:spTree>
    <p:extLst>
      <p:ext uri="{BB962C8B-B14F-4D97-AF65-F5344CB8AC3E}">
        <p14:creationId xmlns:p14="http://schemas.microsoft.com/office/powerpoint/2010/main" val="344483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pl-PL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Prezentacja zmodyfikowanej wyszukiwarki szkół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</p:txBody>
      </p:sp>
    </p:spTree>
    <p:extLst>
      <p:ext uri="{BB962C8B-B14F-4D97-AF65-F5344CB8AC3E}">
        <p14:creationId xmlns:p14="http://schemas.microsoft.com/office/powerpoint/2010/main" val="3015044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110000"/>
              </a:lnSpc>
              <a:buNone/>
            </a:pP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Informator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o szkolnictwie ponadpodstawowym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na terenie Częstochowy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 powiatów: częstochowskiego, kłobuckiego, lublinieckiego, myszkowskiego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(rok szkolny 2020/2021)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6931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2535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Projekt został przygotowany 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przez Regionalny Ośrodek Doskonalenia Nauczycieli „WOM” w Częstochowie z inicjatywy i przy wsparciu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Kuratorium Oświaty w Katowicach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Delegatura w Częstochowie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oraz we współpracy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ze szkołami ponadpodstawowymi.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848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99"/>
                </a:solidFill>
                <a:effectLst/>
              </a:rPr>
              <a:t>https://womczest.edu.pl/wybieram-szkole/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3428" y="1988840"/>
            <a:ext cx="4330824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jest skierowana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61605" y="1916832"/>
            <a:ext cx="4238467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92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8688" r="18140" b="9645"/>
          <a:stretch/>
        </p:blipFill>
        <p:spPr bwMode="auto">
          <a:xfrm>
            <a:off x="0" y="0"/>
            <a:ext cx="913347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709725">
            <a:off x="556071" y="4706129"/>
            <a:ext cx="2655483" cy="29699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8751" r="17843" b="5313"/>
          <a:stretch/>
        </p:blipFill>
        <p:spPr bwMode="auto">
          <a:xfrm>
            <a:off x="0" y="-102025"/>
            <a:ext cx="9250136" cy="69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ążkowana strzałka w prawo 4"/>
          <p:cNvSpPr/>
          <p:nvPr/>
        </p:nvSpPr>
        <p:spPr>
          <a:xfrm rot="9568437">
            <a:off x="7094407" y="4573287"/>
            <a:ext cx="2134292" cy="22050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Nawias klamrowy otwierający 2"/>
          <p:cNvSpPr/>
          <p:nvPr/>
        </p:nvSpPr>
        <p:spPr>
          <a:xfrm flipH="1">
            <a:off x="6777959" y="4293096"/>
            <a:ext cx="314321" cy="1569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93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429" r="18189" b="7083"/>
          <a:stretch/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4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9035" r="18080" b="6737"/>
          <a:stretch/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193014" y="5232928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3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5927" r="17446" b="22997"/>
          <a:stretch/>
        </p:blipFill>
        <p:spPr bwMode="auto">
          <a:xfrm>
            <a:off x="-32226" y="96982"/>
            <a:ext cx="9505056" cy="67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913095" y="3576744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3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8465" r="17983" b="9867"/>
          <a:stretch/>
        </p:blipFill>
        <p:spPr bwMode="auto">
          <a:xfrm>
            <a:off x="0" y="-243408"/>
            <a:ext cx="9180512" cy="73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29118" y="530493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252413" y="1426104"/>
            <a:ext cx="8639175" cy="5315263"/>
          </a:xfrm>
        </p:spPr>
        <p:txBody>
          <a:bodyPr>
            <a:no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7 września 1991 r. o systemie  oświaty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poz.1481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14 grudnia 2016 r. Prawo oświatowe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 1148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</a:t>
            </a: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stawa z dnia 22 listopada 2018 r. o zmianie ustawy - Prawo oświatowe, ustawy </a:t>
            </a:r>
            <a:b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o systemie oświaty oraz niektórych innych ustaw </a:t>
            </a:r>
            <a:r>
              <a:rPr lang="pl-PL" sz="1600" dirty="0">
                <a:solidFill>
                  <a:srgbClr val="002060"/>
                </a:solidFill>
                <a:effectLst/>
              </a:rPr>
              <a:t>(Dz. U. z 2018 poz. 2245 ze zm.), </a:t>
            </a: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z dnia 21 sierpnia 2019 r. w sprawie przeprowadzania postępowania rekrutacyjnego oraz postępowania uzupełniającego do publicznych przedszkoli, szkół, placówek i centrów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 U. z 2019 r.  poz. 1737),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w sprawie szczegółowych warunków </a:t>
            </a:r>
            <a:b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i sposobu przeprowadzania egzaminu ósmoklasisty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2017 r. poz. 1512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Rozporządzenia Ministra Edukacji Narodowej i Sportu z dnia 29 stycznia 2002 r. w sprawie organizacja oraz sposób przeprowadzania konkursów, turniejów i olimpiad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2002 r. nr 13, poz. 125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Rady Ministrów z dnia 28 maja 1996 r. w sprawie przygotowania zawodowego młodocianych i ich wynagradzania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2018 r. poz. 2010 ze zm.).</a:t>
            </a:r>
            <a:endParaRPr lang="pl-PL" altLang="pl-PL" sz="16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0E30B0F-33B7-4A6C-ACBA-ECDBF5A3CB5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 podstawy prawne:</a:t>
            </a:r>
          </a:p>
        </p:txBody>
      </p:sp>
    </p:spTree>
    <p:extLst>
      <p:ext uri="{BB962C8B-B14F-4D97-AF65-F5344CB8AC3E}">
        <p14:creationId xmlns:p14="http://schemas.microsoft.com/office/powerpoint/2010/main" val="651935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12351" r="17743" b="13998"/>
          <a:stretch/>
        </p:blipFill>
        <p:spPr bwMode="auto">
          <a:xfrm>
            <a:off x="0" y="44624"/>
            <a:ext cx="896448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7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2177" r="17787" b="13507"/>
          <a:stretch/>
        </p:blipFill>
        <p:spPr bwMode="auto">
          <a:xfrm>
            <a:off x="-36512" y="0"/>
            <a:ext cx="9291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3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23367" r="16612" b="9470"/>
          <a:stretch/>
        </p:blipFill>
        <p:spPr bwMode="auto">
          <a:xfrm>
            <a:off x="0" y="273236"/>
            <a:ext cx="939653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0389" y="12035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2170642" flipV="1">
            <a:off x="5971859" y="175000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1708325" flipV="1">
            <a:off x="588841" y="2006730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05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Inne materiały</a:t>
            </a:r>
          </a:p>
        </p:txBody>
      </p:sp>
    </p:spTree>
    <p:extLst>
      <p:ext uri="{BB962C8B-B14F-4D97-AF65-F5344CB8AC3E}">
        <p14:creationId xmlns:p14="http://schemas.microsoft.com/office/powerpoint/2010/main" val="2629342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2253" r="17645" b="6476"/>
          <a:stretch/>
        </p:blipFill>
        <p:spPr bwMode="auto">
          <a:xfrm>
            <a:off x="-32855" y="0"/>
            <a:ext cx="9152059" cy="67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20001316" flipV="1">
            <a:off x="2425482" y="97351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708325" flipV="1">
            <a:off x="1250853" y="4232222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20001316" flipV="1">
            <a:off x="4264494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5900685" y="993048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Prążkowana strzałka w prawo 7"/>
          <p:cNvSpPr/>
          <p:nvPr/>
        </p:nvSpPr>
        <p:spPr>
          <a:xfrm rot="20001316" flipV="1">
            <a:off x="1046872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8751" r="17574" b="5313"/>
          <a:stretch/>
        </p:blipFill>
        <p:spPr bwMode="auto">
          <a:xfrm>
            <a:off x="0" y="-25896"/>
            <a:ext cx="9721080" cy="68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ążkowana strzałka w prawo 5"/>
          <p:cNvSpPr/>
          <p:nvPr/>
        </p:nvSpPr>
        <p:spPr>
          <a:xfrm rot="1708325" flipV="1">
            <a:off x="1466877" y="3925787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860125" y="77702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52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Warsztat pracy </a:t>
            </a:r>
            <a:b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zawodowego</a:t>
            </a:r>
            <a:endParaRPr lang="pl-PL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2305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6903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b="1" dirty="0"/>
              <a:t>Uzasadnienie organizacji doradztwa edukacyjno-zawodowego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1350" dirty="0"/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potrzeba profesjonalnej pomocy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usytuowanej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blisko ucznia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, która ma się przyczynić do zwiększenia trafności podejmowanych decyzji edukacyjnych i zawodowych,</a:t>
            </a:r>
          </a:p>
          <a:p>
            <a:pPr algn="just" eaLnBrk="1" hangingPunct="1">
              <a:defRPr/>
            </a:pP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zagwarantowanie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systematycznego oddziaływania </a:t>
            </a:r>
            <a:b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na uczniów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w ramach planowych działań,</a:t>
            </a:r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udzielanie uczniom pomocy w wyborze i selekcji informacji 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dotyczących edukacji i rynku pracy, zgodnie                z planowanym przez nich kierunkiem rozwoju zawodowego.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9767F-9AC9-490C-9E62-D918F517B973}" type="slidenum">
              <a:rPr lang="pl-PL" altLang="pl-PL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0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0" dirty="0"/>
              <a:t/>
            </a:r>
            <a:br>
              <a:rPr lang="pl-PL" b="0" dirty="0"/>
            </a:br>
            <a:r>
              <a:rPr lang="pl-PL" sz="4000" b="1" dirty="0"/>
              <a:t>Warunki i sposób realizacji </a:t>
            </a:r>
            <a:br>
              <a:rPr lang="pl-PL" sz="4000" b="1" dirty="0"/>
            </a:br>
            <a:r>
              <a:rPr lang="pl-PL" sz="3600" dirty="0">
                <a:solidFill>
                  <a:srgbClr val="002060"/>
                </a:solidFill>
              </a:rPr>
              <a:t/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b="0" dirty="0"/>
              <a:t/>
            </a:r>
            <a:br>
              <a:rPr lang="pl-PL" sz="3600" b="0" dirty="0"/>
            </a:b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ROZPORZĄDZENIE</a:t>
            </a:r>
            <a:br>
              <a:rPr lang="pl-PL" dirty="0"/>
            </a:br>
            <a:r>
              <a:rPr lang="pl-PL" dirty="0"/>
              <a:t> MINISTRA EDUKACJI NARODOWEJ </a:t>
            </a:r>
            <a:br>
              <a:rPr lang="pl-PL" dirty="0"/>
            </a:br>
            <a:r>
              <a:rPr lang="pl-PL" sz="2700" dirty="0"/>
              <a:t>z dnia 12 lutego 2019 r. w sprawie doradztwa zawodowego</a:t>
            </a:r>
            <a:br>
              <a:rPr lang="pl-PL" sz="2700" dirty="0"/>
            </a:br>
            <a:r>
              <a:rPr lang="pl-PL" sz="2700" dirty="0"/>
              <a:t> (Dz. U. z 2019 r. poz. 325).</a:t>
            </a:r>
            <a:br>
              <a:rPr lang="pl-PL" sz="2700" dirty="0"/>
            </a:br>
            <a:r>
              <a:rPr lang="pl-PL" sz="2700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70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1. Rozporządzenie określa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treści programowe z zakresu doradztwa zawodowego, sposób realizacji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doradztwa zawodowego oraz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zadania doradcy zawodowego.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2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. Treści programowe z zakresu doradztwa zawodowego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dla: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przedszkoli, oddziałów przedszkolnych w szkołach podstawowych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i innych form wychowania przedszkolnego – określa załącznik nr 1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klas I–VI szkół podstawowych – określa załącznik nr 2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klas VII i VIII szkół podstawowych – określa załącznik nr 3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4) branżowych szkół I stopnia – określa załącznik nr 4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5) liceów ogólnokształcących – określa załącznik nr 5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6) techników – określa załącznik nr 6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7) branżowych szkół II stopnia, szkół policealnych i szkół dla dorosłych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– określa załącznik nr 7 do rozporządzenia.</a:t>
            </a:r>
          </a:p>
        </p:txBody>
      </p:sp>
    </p:spTree>
    <p:extLst>
      <p:ext uri="{BB962C8B-B14F-4D97-AF65-F5344CB8AC3E}">
        <p14:creationId xmlns:p14="http://schemas.microsoft.com/office/powerpoint/2010/main" val="23955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Typy szkół ponadpodstawowych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dla absolwentów 8-letniej szkoły podstawowej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747EA82B-0FF8-49F8-AD1E-B9095714F6C1}"/>
              </a:ext>
            </a:extLst>
          </p:cNvPr>
          <p:cNvGrpSpPr/>
          <p:nvPr/>
        </p:nvGrpSpPr>
        <p:grpSpPr>
          <a:xfrm>
            <a:off x="628283" y="1455027"/>
            <a:ext cx="7887435" cy="1183396"/>
            <a:chOff x="233686" y="1455027"/>
            <a:chExt cx="7887435" cy="1183396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xmlns="" id="{1815992B-C924-4861-A6D0-FBBD34ACAE0D}"/>
                </a:ext>
              </a:extLst>
            </p:cNvPr>
            <p:cNvSpPr txBox="1">
              <a:spLocks/>
            </p:cNvSpPr>
            <p:nvPr/>
          </p:nvSpPr>
          <p:spPr>
            <a:xfrm>
              <a:off x="23368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4-letnie liceum ogólnokształcące</a:t>
              </a:r>
            </a:p>
          </p:txBody>
        </p:sp>
        <p:sp>
          <p:nvSpPr>
            <p:cNvPr id="7" name="Tytuł 1">
              <a:extLst>
                <a:ext uri="{FF2B5EF4-FFF2-40B4-BE49-F238E27FC236}">
                  <a16:creationId xmlns:a16="http://schemas.microsoft.com/office/drawing/2014/main" xmlns="" id="{D0A9D7B4-ADAE-47BF-AF67-B5DB962219B0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5-letnie technikum</a:t>
              </a:r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xmlns="" id="{795CFDBF-22A2-4C07-9080-E28D4C4F1D99}"/>
                </a:ext>
              </a:extLst>
            </p:cNvPr>
            <p:cNvSpPr txBox="1">
              <a:spLocks/>
            </p:cNvSpPr>
            <p:nvPr/>
          </p:nvSpPr>
          <p:spPr>
            <a:xfrm>
              <a:off x="5597310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3-letnia branżowa szkoła I stopnia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E168632A-99AC-4F23-98C5-41E4EB8372E2}"/>
              </a:ext>
            </a:extLst>
          </p:cNvPr>
          <p:cNvSpPr txBox="1"/>
          <p:nvPr/>
        </p:nvSpPr>
        <p:spPr>
          <a:xfrm>
            <a:off x="542741" y="2852936"/>
            <a:ext cx="8058517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highlight>
                  <a:srgbClr val="33C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Rekrutacja do pierwszych klas szkół ponadpodstawowych: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czteroletnie liceum ogólnokształcące,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pięcioletnie technikum,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trzyletnia branżowa szkoła I stopnia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dwuletnia branżowa szkoła II stopnia dla osób posiadających świadectwo ukończenia branżowej szkoły I stopnia lub dotychczasowej zasadniczej szkoły zawodowej,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szkoła policealna dla osób posiadających wykształcenie średnie.</a:t>
            </a:r>
          </a:p>
        </p:txBody>
      </p:sp>
    </p:spTree>
    <p:extLst>
      <p:ext uri="{BB962C8B-B14F-4D97-AF65-F5344CB8AC3E}">
        <p14:creationId xmlns:p14="http://schemas.microsoft.com/office/powerpoint/2010/main" val="3824081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3. Doradztwo zawodowe jest realizowane: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i innych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formach wychowania przedszkolnego na zajęciach edukacyjnych wychowania przedszkolnego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zgodnie 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przyjętymi programami wychowania przedszkolnego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I–VI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1 ustawy z dnia 14 grudnia 2016 r. – Prawo oświatowe, zwanej dalej „ustawą”;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oraz w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ponadpodstawowych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2 pkt 4–7,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a w przypadku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szkół prowadzących kształcenie zawodowe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również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w zawodzie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ust. 1 pkt 1 ustawy, a także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szkołach specjalnych przysposabiających </a:t>
            </a:r>
            <a:b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 – na obowiązkowych zajęciach edukacyjnych;</a:t>
            </a:r>
          </a:p>
        </p:txBody>
      </p:sp>
    </p:spTree>
    <p:extLst>
      <p:ext uri="{BB962C8B-B14F-4D97-AF65-F5344CB8AC3E}">
        <p14:creationId xmlns:p14="http://schemas.microsoft.com/office/powerpoint/2010/main" val="3816576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szkół podstawowych, w branżowych szkołach I stopnia, liceach ogólnokształcących i technikach,                  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wyjątkiem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zakresu 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5)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związanych z wyborem kierunku kształcenia                      i zawodu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 ramach pomocy psychologiczno-pedagogicznej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,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zgodnie z przepisami wydanymi na podstawie art. 47 ust. 1 pkt 5 ustawy;</a:t>
            </a: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659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692696"/>
            <a:ext cx="8136905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6)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               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z wyjątkiem branżowych szkół II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stopnia,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specjalnych przysposabiających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policealnych i szkół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nauczycielem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wychowawcą opiekującym się oddziałem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7)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 i innych formach wychowania przedszkolnego, 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     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 wyjątkiem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branżowych szkół II stopnia, szkół policealnych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i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w ramach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wizyt </a:t>
            </a:r>
            <a:r>
              <a:rPr lang="pl-PL" sz="2400" b="1" i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zawodoznawczych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mających na celu poznanie przez dzieci i uczniów środowiska pracy w wybranych zawodach, organizowanych u pracodawców,                   w szkołach prowadzących kształcenie zawodowe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lub w placówkach i centrach, o których mowa w art. 2 pkt 4 ustawy.</a:t>
            </a:r>
          </a:p>
        </p:txBody>
      </p:sp>
    </p:spTree>
    <p:extLst>
      <p:ext uri="{BB962C8B-B14F-4D97-AF65-F5344CB8AC3E}">
        <p14:creationId xmlns:p14="http://schemas.microsoft.com/office/powerpoint/2010/main" val="3414179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5" y="548680"/>
            <a:ext cx="8064896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§ 4. 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Na każdy rok szkolny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szkole opracowuje się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 realizacji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uwzględniający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wewnątrzszkolny system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2. Program, o którym mowa w ust. 1, określa: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działania związane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 realizacją doradztwa zawodowego, w tym: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a)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tematykę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uwzględniającą w przypadku: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szkół, o których mowa w § 2 pkt 2–7, treści programowe, o których mowa w tych przepisach,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 specjalnych przysposabiających do pracy treści określone w przepisach wydanych na podstawie art. 47 ust. 1 pkt 1 lit. f ustawy,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b)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oddziały, których dotyczą działania,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c)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metody i formy realizacji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uwzględnieniem udziału rodziców w tych działaniach, w szczególności przez organizację spotkań z rodzicami, z wyjątkiem branżowych szkół II stopnia, szkół policealnych i szkół dla dorosłych,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) terminy realizacji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e)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osoby odpowiedzialne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za realizację poszczególnych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podmioty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którymi szkoła współpracuje przy realizacji działań, w tym podmioty,                              o których mowa w § 8 ust. 1 – z uwzględnieniem potrzeb uczniów, słuchaczy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</a:rPr>
              <a:t>i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rodziców oraz lokalnych lub regionalnych działań związanych z doradztwem zawodowym.</a:t>
            </a:r>
          </a:p>
        </p:txBody>
      </p:sp>
    </p:spTree>
    <p:extLst>
      <p:ext uri="{BB962C8B-B14F-4D97-AF65-F5344CB8AC3E}">
        <p14:creationId xmlns:p14="http://schemas.microsoft.com/office/powerpoint/2010/main" val="210050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3" y="1581686"/>
            <a:ext cx="8280921" cy="4047186"/>
          </a:xfrm>
        </p:spPr>
        <p:txBody>
          <a:bodyPr/>
          <a:lstStyle/>
          <a:p>
            <a:pPr marL="0" indent="0">
              <a:buNone/>
            </a:pPr>
            <a:endParaRPr lang="pl-PL" sz="1500" dirty="0"/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. Program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ust. 1,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opracowuje doradca zawodowy albo inny nauczyciel lub nauczyciele odpowiedzialni  za realizację doradztwa zawodowego w szkole, wyznaczeni przez dyrektora szkoły.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4.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Dyrektor szkoły,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terminie do dnia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30 września każdego roku szkolnego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po zasięgnięciu opinii rady pedagogicznej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zatwierdza program,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 którym mowa w ust. 1.</a:t>
            </a:r>
          </a:p>
        </p:txBody>
      </p:sp>
    </p:spTree>
    <p:extLst>
      <p:ext uri="{BB962C8B-B14F-4D97-AF65-F5344CB8AC3E}">
        <p14:creationId xmlns:p14="http://schemas.microsoft.com/office/powerpoint/2010/main" val="3984714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8326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§ 5.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. Do zadań doradcy zawodowego należy: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1) systematyczne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diagnozowanie zapotrzebowania uczniów i słuchaczy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na działania związane z realizacją doradztwa zawodowego;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prowadzenie zajęć z zakresu doradztwa zawodowego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opracowywanie we współpracy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z innymi nauczycielami, w tym nauczycielami wychowawcami opiekującymi się oddziałami, psychologami lub pedagogami,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programu, o którym mowa w § 4 ust.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1, oraz koordynowanie jego realizacji;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wspieranie nauczycieli,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w tym nauczycieli wychowawców opiekujących się oddziałami, psychologów lub pedagogów, w zakresie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realizacji działań określonych </a:t>
            </a:r>
            <a:b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 programie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5)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koordynowanie działalności informacyjno-doradczej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realizowanej przez szkołę,                w tym gromadzenie, aktualizowanie i udostępnianie informacji edukacyjnych                            i zawodowych właściwych dla danego poziomu kształcenia;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6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realizowanie działań wynikających z programu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1.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2. W przypadku braku doradcy zawodowego zadania, o których mowa w ust. 1 pkt 1                     i 3–6, realizuje wskazany przez dyrektora szkoły nauczyciel, w tym nauczyciel wychowawca opiekujący się oddziałem, pedagog lub psycholog.</a:t>
            </a:r>
          </a:p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3. Zadania doradcy zawodowego </a:t>
            </a:r>
            <a:r>
              <a:rPr lang="pl-PL" sz="45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realizowane w ramach pomocy psychologiczno-pedagogicznej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 określają przepisy wydane na podstawie art. 47 ust. 1 pkt 5 ustawy.</a:t>
            </a:r>
          </a:p>
          <a:p>
            <a:pPr marL="0" indent="0">
              <a:buNone/>
            </a:pPr>
            <a:endParaRPr lang="pl-PL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9738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76" y="2003823"/>
            <a:ext cx="8507413" cy="390882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6.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1, 2 i 5 ustawy, realizują nauczyciele prowadzący te zajęcia.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Zajęcia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3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prowadzą doradcy zawodowi posiadający kwalifikacje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do zajmowania stanowiska nauczyciela doradcy zawodowego.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3.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zajęciach, o których mowa w art. 26a ust. 2 pkt 4 ustawy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realizują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zawodowi, pedagodzy, psycholodzy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 lub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inni nauczyciele, prowadzący te zajęcia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7. Informacja o udziale ucznia w zajęciach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109 ust. 1 pkt 7 ustawy,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nie jest umieszczana na świadectwie szkolnym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promocyjnym i świadectwie ukończenia szkoły.</a:t>
            </a:r>
          </a:p>
        </p:txBody>
      </p:sp>
    </p:spTree>
    <p:extLst>
      <p:ext uri="{BB962C8B-B14F-4D97-AF65-F5344CB8AC3E}">
        <p14:creationId xmlns:p14="http://schemas.microsoft.com/office/powerpoint/2010/main" val="3396002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8.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Przy realizacji doradztwa zawodowego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jednostki organizacyjne, o których mowa w art. 26a ust. 1 ustawy, mogą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współpracować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szczególności                                        z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pracodawcami, organizacjami pracodawców, samorządami gospodarczymi </a:t>
            </a:r>
            <a:b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lub innymi organizacjami gospodarczymi, stowarzyszeniami lub samorządami zawodowymi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3 ust. 1a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placówkami i centrami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2 pkt 4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szkołami prowadzącymi kształcenie zawodowe, poradniami psychologiczno-pedagogicznymi, placówkami doskonalenia nauczycieli lub instytucjami rynku pracy.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 ramach współpracy z podmiotami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ust. 1, jednostki organizacyjne, o których mowa w art. 26a ust. 1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mogą w szczególności organizować wizyty </a:t>
            </a:r>
            <a:r>
              <a:rPr lang="pl-PL" sz="1800" b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zawodoznawcze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3 pkt 7.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9.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przypadku braku w szkole doradcy zawodowego, o którym mowa w § 6 ust. 2, do roku szkolnego 2021/2022 włącznie, dyrektor szkoły może powierzyć prowadzenie zajęć z zakresu doradztwa zawodowego, o których mowa w art. 109 ust. 1 pkt 7 ustawy, innemu nauczycielowi lub osobie, o której mowa w art. 15 ust. 2 ustawy.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10.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Rozporządzenie wchodzi w życie z dniem 1 września 2019 r.</a:t>
            </a:r>
          </a:p>
          <a:p>
            <a:pPr marL="0" indent="0" algn="just">
              <a:buNone/>
            </a:pPr>
            <a:endParaRPr lang="pl-PL" sz="40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1094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Działania w zakresie </a:t>
            </a:r>
            <a:br>
              <a:rPr lang="pl-PL" sz="3600" b="1" dirty="0"/>
            </a:br>
            <a:r>
              <a:rPr lang="pl-PL" sz="3600" b="1" dirty="0"/>
              <a:t>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556" y="1741316"/>
            <a:ext cx="7812868" cy="506574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000" b="1" dirty="0"/>
              <a:t>Preorientacja zawodowa </a:t>
            </a:r>
            <a:r>
              <a:rPr lang="pl-PL" sz="2000" dirty="0"/>
              <a:t>– ogół działań o charakterze wychowawczym, podejmowanych przez nauczycieli i rodziców, ukierunkowanych </a:t>
            </a:r>
            <a:br>
              <a:rPr lang="pl-PL" sz="2000" dirty="0"/>
            </a:br>
            <a:r>
              <a:rPr lang="pl-PL" sz="2000" dirty="0"/>
              <a:t>na </a:t>
            </a:r>
            <a:r>
              <a:rPr lang="pl-PL" sz="2000" b="1" dirty="0"/>
              <a:t>zbliżanie dzieci  w wieku przedszkolnym do środowiska pracy.</a:t>
            </a:r>
          </a:p>
          <a:p>
            <a:pPr algn="just"/>
            <a:r>
              <a:rPr lang="pl-PL" sz="2000" b="1" dirty="0"/>
              <a:t>Orientacja zawodowa</a:t>
            </a:r>
            <a:r>
              <a:rPr lang="pl-PL" sz="2000" dirty="0"/>
              <a:t> – ogół działań o charakterze dydaktyczno-wychowawczym ukierunkowanych na kształtowanie u uczniów klas I–IV szkoły podstawowej </a:t>
            </a:r>
            <a:r>
              <a:rPr lang="pl-PL" sz="2000" b="1" dirty="0"/>
              <a:t>pozytywnych i proaktywnych postaw wobec pracy                                    i edukacji poprzez poznawanie  i rozwijanie własnych zasobów </a:t>
            </a:r>
            <a:br>
              <a:rPr lang="pl-PL" sz="2000" b="1" dirty="0"/>
            </a:br>
            <a:r>
              <a:rPr lang="pl-PL" sz="2000" b="1" dirty="0"/>
              <a:t>oraz nabywanie wiedzy na temat zawodów i rynku pracy</a:t>
            </a:r>
            <a:r>
              <a:rPr lang="pl-PL" sz="2000" dirty="0"/>
              <a:t>.</a:t>
            </a:r>
          </a:p>
          <a:p>
            <a:pPr algn="just"/>
            <a:r>
              <a:rPr lang="pl-PL" sz="2000" b="1" dirty="0"/>
              <a:t>Doradztwo zawodowe </a:t>
            </a:r>
            <a:r>
              <a:rPr lang="pl-PL" sz="2000" dirty="0"/>
              <a:t> – </a:t>
            </a:r>
            <a:r>
              <a:rPr lang="pl-PL" sz="2000" b="1" dirty="0"/>
              <a:t>uporządkowane i zaplanowane </a:t>
            </a:r>
            <a:r>
              <a:rPr lang="pl-PL" sz="2000" dirty="0"/>
              <a:t>działania mające na celu wspieranie uczniów klas VII–VIII szkoły podstawowej </a:t>
            </a:r>
            <a:br>
              <a:rPr lang="pl-PL" sz="2000" dirty="0"/>
            </a:br>
            <a:r>
              <a:rPr lang="pl-PL" sz="2000" dirty="0"/>
              <a:t>i szkół ponadpodstawowych w procesie świadomego i samodzielnego podejmowania decyzji edukacyjnych, a także zawodowych.</a:t>
            </a:r>
          </a:p>
          <a:p>
            <a:pPr algn="just"/>
            <a:r>
              <a:rPr lang="pl-PL" sz="2000" b="1" dirty="0"/>
              <a:t>Wewnątrzszkolny system doradztwa zawodowego (WSDZ)</a:t>
            </a:r>
            <a:r>
              <a:rPr lang="pl-PL" sz="2000" dirty="0"/>
              <a:t> </a:t>
            </a:r>
            <a:r>
              <a:rPr lang="pl-PL" sz="2000" b="1" dirty="0"/>
              <a:t>– celowe, uporządkowane i wzajemnie powiązane działania związane                                      z doradztwem zawodowym</a:t>
            </a:r>
            <a:r>
              <a:rPr lang="pl-PL" sz="2000" dirty="0"/>
              <a:t> podejmowane przez daną szkołę </a:t>
            </a:r>
            <a:br>
              <a:rPr lang="pl-PL" sz="2000" dirty="0"/>
            </a:br>
            <a:r>
              <a:rPr lang="pl-PL" sz="2000" dirty="0"/>
              <a:t>lub placówkę.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506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56184"/>
          </a:xfrm>
        </p:spPr>
        <p:txBody>
          <a:bodyPr>
            <a:noAutofit/>
          </a:bodyPr>
          <a:lstStyle/>
          <a:p>
            <a:r>
              <a:rPr lang="pl-PL" sz="3600" b="1" dirty="0"/>
              <a:t>Treści programowe </a:t>
            </a:r>
            <a:br>
              <a:rPr lang="pl-PL" sz="3600" b="1" dirty="0"/>
            </a:br>
            <a:r>
              <a:rPr lang="pl-PL" sz="3600" b="1" dirty="0"/>
              <a:t>preorientacji i orientacji zawodowej </a:t>
            </a:r>
            <a:br>
              <a:rPr lang="pl-PL" sz="3600" b="1" dirty="0"/>
            </a:br>
            <a:r>
              <a:rPr lang="pl-PL" sz="3600" b="1" dirty="0"/>
              <a:t>oraz doradztwa zawodowego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348880"/>
            <a:ext cx="7848872" cy="430993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400" dirty="0"/>
              <a:t>Poznawanie własnych zasobów, m.in.: zainteresowań, zdolności i uzdolnień, mocnych i słabych stron </a:t>
            </a:r>
            <a:br>
              <a:rPr lang="pl-PL" sz="2400" dirty="0"/>
            </a:br>
            <a:r>
              <a:rPr lang="pl-PL" sz="2400" dirty="0"/>
              <a:t>jako potencjalnych obszarów do rozwoju, ograniczeń, kompetencji (wiedzy, umiejętności i postaw), wartości, </a:t>
            </a:r>
            <a:br>
              <a:rPr lang="pl-PL" sz="2400" dirty="0"/>
            </a:br>
            <a:r>
              <a:rPr lang="pl-PL" sz="2400" dirty="0"/>
              <a:t>predyspozycji zawodowych, stanu zdrowia.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l-PL" sz="2400" dirty="0"/>
              <a:t>Świat zawodów i rynek pracy, m.in. poznawanie zawodów, wyszukiwanie oraz przetwarzanie informacji o zawodach                            i rynku pracy, umiejętność poruszania się po nim, poszukiwanie i utrzymanie pracy.</a:t>
            </a:r>
          </a:p>
          <a:p>
            <a:pPr marL="514350" indent="-514350" algn="just"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38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Przykładowe ścieżki kształcenia</a:t>
            </a:r>
          </a:p>
          <a:p>
            <a:r>
              <a:rPr lang="pl-PL" sz="4000" dirty="0">
                <a:solidFill>
                  <a:srgbClr val="002060"/>
                </a:solidFill>
                <a:effectLst/>
              </a:rPr>
              <a:t>dla absolwenta szkoły podstawowej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182930" y="1327613"/>
            <a:ext cx="6977994" cy="3270917"/>
            <a:chOff x="191821" y="1358132"/>
            <a:chExt cx="6977994" cy="3270917"/>
          </a:xfrm>
        </p:grpSpPr>
        <p:grpSp>
          <p:nvGrpSpPr>
            <p:cNvPr id="34" name="Grupa 33"/>
            <p:cNvGrpSpPr/>
            <p:nvPr/>
          </p:nvGrpSpPr>
          <p:grpSpPr>
            <a:xfrm>
              <a:off x="191821" y="1358132"/>
              <a:ext cx="6977994" cy="3270917"/>
              <a:chOff x="193399" y="1678660"/>
              <a:chExt cx="6977994" cy="32709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chemat blokowy: przygotowanie 7"/>
              <p:cNvSpPr/>
              <p:nvPr/>
            </p:nvSpPr>
            <p:spPr>
              <a:xfrm>
                <a:off x="193399" y="3543548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 lata</a:t>
                </a:r>
              </a:p>
            </p:txBody>
          </p:sp>
          <p:sp>
            <p:nvSpPr>
              <p:cNvPr id="5" name="Schemat blokowy: przygotowanie 4"/>
              <p:cNvSpPr/>
              <p:nvPr/>
            </p:nvSpPr>
            <p:spPr>
              <a:xfrm>
                <a:off x="3751816" y="1678660"/>
                <a:ext cx="1640367" cy="1406029"/>
              </a:xfrm>
              <a:prstGeom prst="flowChartPreparation">
                <a:avLst/>
              </a:prstGeom>
              <a:solidFill>
                <a:srgbClr val="FFC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Szkoła </a:t>
                </a:r>
                <a:r>
                  <a:rPr lang="pl-PL" sz="1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podstawowa</a:t>
                </a:r>
              </a:p>
            </p:txBody>
          </p:sp>
          <p:sp>
            <p:nvSpPr>
              <p:cNvPr id="7" name="Schemat blokowy: przygotowanie 6"/>
              <p:cNvSpPr/>
              <p:nvPr/>
            </p:nvSpPr>
            <p:spPr>
              <a:xfrm>
                <a:off x="1969449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 lata</a:t>
                </a:r>
              </a:p>
            </p:txBody>
          </p:sp>
          <p:sp>
            <p:nvSpPr>
              <p:cNvPr id="15" name="Schemat blokowy: przygotowanie 14"/>
              <p:cNvSpPr/>
              <p:nvPr/>
            </p:nvSpPr>
            <p:spPr>
              <a:xfrm>
                <a:off x="3754480" y="3543547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7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Technikum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lat</a:t>
                </a:r>
              </a:p>
            </p:txBody>
          </p:sp>
          <p:sp>
            <p:nvSpPr>
              <p:cNvPr id="22" name="Schemat blokowy: przygotowanie 21"/>
              <p:cNvSpPr/>
              <p:nvPr/>
            </p:nvSpPr>
            <p:spPr>
              <a:xfrm>
                <a:off x="5531026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Liceum 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 lata</a:t>
                </a:r>
              </a:p>
            </p:txBody>
          </p:sp>
        </p:grpSp>
        <p:cxnSp>
          <p:nvCxnSpPr>
            <p:cNvPr id="19" name="Łącznik prosty ze strzałką 18"/>
            <p:cNvCxnSpPr/>
            <p:nvPr/>
          </p:nvCxnSpPr>
          <p:spPr>
            <a:xfrm flipH="1">
              <a:off x="3461636" y="2398302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1679515" y="3363139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>
              <a:off x="4568843" y="2813122"/>
              <a:ext cx="4243" cy="409897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>
              <a:off x="5258734" y="2398302"/>
              <a:ext cx="463816" cy="20223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Łącznik prosty ze strzałką 25"/>
          <p:cNvCxnSpPr/>
          <p:nvPr/>
        </p:nvCxnSpPr>
        <p:spPr>
          <a:xfrm>
            <a:off x="1002730" y="4595803"/>
            <a:ext cx="9274" cy="221571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562478" y="4612426"/>
            <a:ext cx="9522" cy="20522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6332054" y="3685082"/>
            <a:ext cx="11755" cy="110765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2762175" y="3704902"/>
            <a:ext cx="19190" cy="140598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/>
          <p:cNvGrpSpPr/>
          <p:nvPr/>
        </p:nvGrpSpPr>
        <p:grpSpPr>
          <a:xfrm>
            <a:off x="53752" y="4817655"/>
            <a:ext cx="9036496" cy="1954884"/>
            <a:chOff x="0" y="4817655"/>
            <a:chExt cx="9036496" cy="1954884"/>
          </a:xfrm>
        </p:grpSpPr>
        <p:sp>
          <p:nvSpPr>
            <p:cNvPr id="52" name="Prostokąt 51"/>
            <p:cNvSpPr/>
            <p:nvPr/>
          </p:nvSpPr>
          <p:spPr>
            <a:xfrm>
              <a:off x="107505" y="5110882"/>
              <a:ext cx="5334468" cy="1584237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Schemat blokowy: przygotowanie 52"/>
            <p:cNvSpPr/>
            <p:nvPr/>
          </p:nvSpPr>
          <p:spPr>
            <a:xfrm>
              <a:off x="3750238" y="5229559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ZSK </a:t>
              </a:r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Zintegrowany System Kwalifikacji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Schemat blokowy: przygotowanie 53"/>
            <p:cNvSpPr/>
            <p:nvPr/>
          </p:nvSpPr>
          <p:spPr>
            <a:xfrm>
              <a:off x="5529447" y="5226991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Szkoła policealna</a:t>
              </a: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1971030" y="5201276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 err="1">
                  <a:solidFill>
                    <a:srgbClr val="040910"/>
                  </a:solidFill>
                  <a:latin typeface="Calibri" panose="020F0502020204030204" pitchFamily="34" charset="0"/>
                </a:rPr>
                <a:t>KKZ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Kwalifikacyjne kursy zawodowe</a:t>
              </a:r>
            </a:p>
          </p:txBody>
        </p:sp>
        <p:sp>
          <p:nvSpPr>
            <p:cNvPr id="56" name="Schemat blokowy: przygotowanie 55"/>
            <p:cNvSpPr/>
            <p:nvPr/>
          </p:nvSpPr>
          <p:spPr>
            <a:xfrm>
              <a:off x="7308655" y="5244478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Studia wyższe</a:t>
              </a:r>
            </a:p>
          </p:txBody>
        </p:sp>
        <p:sp>
          <p:nvSpPr>
            <p:cNvPr id="57" name="Schemat blokowy: przygotowanie 56"/>
            <p:cNvSpPr/>
            <p:nvPr/>
          </p:nvSpPr>
          <p:spPr>
            <a:xfrm>
              <a:off x="191821" y="5201275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Pracodawca</a:t>
              </a: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0" y="4817655"/>
              <a:ext cx="9036496" cy="1954884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9181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Treści programowe </a:t>
            </a:r>
            <a:br>
              <a:rPr lang="pl-PL" sz="4000" b="1" dirty="0"/>
            </a:br>
            <a:r>
              <a:rPr lang="pl-PL" sz="4000" b="1" dirty="0"/>
              <a:t>preorientacji i orientacji zawodowej </a:t>
            </a:r>
            <a:br>
              <a:rPr lang="pl-PL" sz="4000" b="1" dirty="0"/>
            </a:br>
            <a:r>
              <a:rPr lang="pl-PL" sz="4000" b="1" dirty="0"/>
              <a:t>oraz doradztwa zawodowego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420888"/>
            <a:ext cx="7704856" cy="3705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3. Rynek edukacyjny i uczenie się przez całe życie, m.in.  znajomość systemu edukacji i innych form uczenia się,  wyszukiwanie  oraz  przetwarzanie  informacji  o  formach                         i  placówkach  kształcenia,  uczenie  się  przez  całe  życie.</a:t>
            </a:r>
          </a:p>
          <a:p>
            <a:pPr marL="0" indent="0" algn="just">
              <a:buNone/>
            </a:pPr>
            <a:r>
              <a:rPr lang="pl-PL" sz="2400" dirty="0"/>
              <a:t>4. Planowanie własnego rozwoju i podejmowanie decyzji edukacyjno-zawodowych, m.in. planowanie ścieżki edukacyjnej  i zawodowej z przygotowaniem do zdobywania doświadczenia zawodowego oraz refleksji nad nim, podejmowanie i zmiany decyzji dotyczących edukacji i pracy, korzystanie z całożyciowego poradnictwa kariery.</a:t>
            </a:r>
          </a:p>
        </p:txBody>
      </p:sp>
    </p:spTree>
    <p:extLst>
      <p:ext uri="{BB962C8B-B14F-4D97-AF65-F5344CB8AC3E}">
        <p14:creationId xmlns:p14="http://schemas.microsoft.com/office/powerpoint/2010/main" val="337080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6480720" cy="3388389"/>
          </a:xfrm>
        </p:spPr>
        <p:txBody>
          <a:bodyPr>
            <a:normAutofit/>
          </a:bodyPr>
          <a:lstStyle/>
          <a:p>
            <a:r>
              <a:rPr lang="pl-PL" sz="4000" b="1" dirty="0"/>
              <a:t> Narzędzie pracy </a:t>
            </a:r>
            <a:br>
              <a:rPr lang="pl-PL" sz="4000" b="1" dirty="0"/>
            </a:br>
            <a:r>
              <a:rPr lang="pl-PL" sz="4000" b="1" dirty="0"/>
              <a:t>doradcy zawodowego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1745432" y="1737683"/>
            <a:ext cx="136815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0800000">
            <a:off x="6264187" y="3789911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 rot="21220413" flipV="1">
            <a:off x="-242342" y="3000392"/>
            <a:ext cx="9788680" cy="7259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187624" y="4005064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merytoryczne </a:t>
            </a:r>
            <a:br>
              <a:rPr lang="pl-PL" b="1" dirty="0"/>
            </a:br>
            <a:r>
              <a:rPr lang="pl-PL" b="1" dirty="0"/>
              <a:t>oraz metodyczne wsparcie nauczycieli w realizacji doradztwa zawodowego                 w szkole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355976" y="1750890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wsparcie uczniów w podejmowaniu samodzielnych decyzji                             edukacyjno-zawodowych</a:t>
            </a:r>
          </a:p>
        </p:txBody>
      </p:sp>
    </p:spTree>
    <p:extLst>
      <p:ext uri="{BB962C8B-B14F-4D97-AF65-F5344CB8AC3E}">
        <p14:creationId xmlns:p14="http://schemas.microsoft.com/office/powerpoint/2010/main" val="1642212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Zajęcia  z  zakresu  doradztwa  zawodowego  powinny  być  prowadzone  </a:t>
            </a:r>
            <a:br>
              <a:rPr lang="pl-PL" sz="3600" b="1" dirty="0"/>
            </a:br>
            <a:r>
              <a:rPr lang="pl-PL" sz="3600" b="1" dirty="0"/>
              <a:t>z  wykorzystaniem: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metod  aktywizujących z uwzględnieniem  m.in.  wieku  uczestników  zajęć  oraz  celów,  jakie  mają  być  osiągnięte; w  trakcie  zajęć  to  uczeń  planuje,  podejmuje  działania,  decyzje,  argumentuje  itp.  </a:t>
            </a:r>
          </a:p>
          <a:p>
            <a:pPr algn="just"/>
            <a:r>
              <a:rPr lang="pl-PL" sz="2400" dirty="0"/>
              <a:t>testów,  m.in.  predyspozycji  i zainteresowań zawodowych; powinny wyłącznie pełnić funkcję wspomagającą, a ich wyniki należy omawiać indywidualnie,</a:t>
            </a:r>
          </a:p>
          <a:p>
            <a:pPr algn="just"/>
            <a:r>
              <a:rPr lang="pl-PL" sz="2400" dirty="0"/>
              <a:t>nowoczesnych technologii informacyjno-komunikacyjnych, co zwiększy atrakcyjność zajęć i jednocześnie usprawni kompetencje kluczowe uczniów. </a:t>
            </a:r>
          </a:p>
        </p:txBody>
      </p:sp>
    </p:spTree>
    <p:extLst>
      <p:ext uri="{BB962C8B-B14F-4D97-AF65-F5344CB8AC3E}">
        <p14:creationId xmlns:p14="http://schemas.microsoft.com/office/powerpoint/2010/main" val="3128320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Monitoring działań realizowanych </a:t>
            </a:r>
            <a:br>
              <a:rPr lang="pl-PL" sz="3600" b="1" dirty="0"/>
            </a:br>
            <a:r>
              <a:rPr lang="pl-PL" sz="3600" b="1" dirty="0"/>
              <a:t>w ramach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438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/>
              <a:t>Proponowane techniki analizy jakościowej podjętych działań w ramach doradztwa zawodowego :</a:t>
            </a:r>
          </a:p>
          <a:p>
            <a:pPr algn="just"/>
            <a:r>
              <a:rPr lang="pl-PL" sz="2600"/>
              <a:t>analiza dokumentacji (dzienniki – tematy zajęć),</a:t>
            </a:r>
          </a:p>
          <a:p>
            <a:pPr algn="just"/>
            <a:r>
              <a:rPr lang="pl-PL" sz="2600"/>
              <a:t>analiza wytworów uczniów,</a:t>
            </a:r>
          </a:p>
          <a:p>
            <a:pPr algn="just"/>
            <a:r>
              <a:rPr lang="pl-PL" sz="2600"/>
              <a:t> metaplan,</a:t>
            </a:r>
          </a:p>
          <a:p>
            <a:pPr algn="just"/>
            <a:r>
              <a:rPr lang="pl-PL" sz="2600"/>
              <a:t>obserwacja poziomu zaangażowania i motywacji, zachowań uczniów,</a:t>
            </a:r>
          </a:p>
          <a:p>
            <a:pPr algn="just"/>
            <a:r>
              <a:rPr lang="pl-PL" sz="2600"/>
              <a:t> rozmowa doradcza z uczniem.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955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Slajdy na podstawie materiału ORE https://doradztwo.ore.edu.pl/materialy/ [dostęp: 12.03.2020 r.]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133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OTWARTE ZASOBY EDUKACYJNE                                z zakresu </a:t>
            </a:r>
            <a:br>
              <a:rPr lang="pl-PL" b="1" dirty="0"/>
            </a:br>
            <a:r>
              <a:rPr lang="pl-PL" b="1" dirty="0"/>
              <a:t>doradztwa edukacyjno-zawodowego</a:t>
            </a:r>
          </a:p>
        </p:txBody>
      </p:sp>
    </p:spTree>
    <p:extLst>
      <p:ext uri="{BB962C8B-B14F-4D97-AF65-F5344CB8AC3E}">
        <p14:creationId xmlns:p14="http://schemas.microsoft.com/office/powerpoint/2010/main" val="2971840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80720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https://doradztwo.ore.edu.pl/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 b="5498"/>
          <a:stretch/>
        </p:blipFill>
        <p:spPr>
          <a:xfrm>
            <a:off x="546957" y="1844823"/>
            <a:ext cx="8050085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7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99" y="260648"/>
            <a:ext cx="7533805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http://eurodoradztwo.praca.gov.pl/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r="2676" b="5258"/>
          <a:stretch/>
        </p:blipFill>
        <p:spPr bwMode="auto">
          <a:xfrm>
            <a:off x="683568" y="2060848"/>
            <a:ext cx="315210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646"/>
            <a:ext cx="393340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00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5040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Centrum Doradztwa Zawodowego</a:t>
            </a:r>
          </a:p>
        </p:txBody>
      </p:sp>
      <p:sp>
        <p:nvSpPr>
          <p:cNvPr id="47107" name="Prostokąt 4"/>
          <p:cNvSpPr>
            <a:spLocks noChangeArrowheads="1"/>
          </p:cNvSpPr>
          <p:nvPr/>
        </p:nvSpPr>
        <p:spPr bwMode="auto">
          <a:xfrm>
            <a:off x="2843808" y="6172850"/>
            <a:ext cx="369778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srgbClr val="000099"/>
                </a:solidFill>
                <a:hlinkClick r:id="rId3"/>
              </a:rPr>
              <a:t>http://cdzdm.pl/</a:t>
            </a:r>
            <a:endParaRPr lang="pl-PL" altLang="pl-PL" sz="3200" dirty="0">
              <a:solidFill>
                <a:srgbClr val="000099"/>
              </a:solidFill>
            </a:endParaRPr>
          </a:p>
        </p:txBody>
      </p:sp>
      <p:sp>
        <p:nvSpPr>
          <p:cNvPr id="4710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47109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2059"/>
          <a:stretch/>
        </p:blipFill>
        <p:spPr bwMode="auto">
          <a:xfrm>
            <a:off x="1702882" y="1137262"/>
            <a:ext cx="5738235" cy="5035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90802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6786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Doradztwo zawodowe </a:t>
            </a:r>
            <a:br>
              <a:rPr lang="pl-PL" sz="3600" b="1" cap="small" dirty="0"/>
            </a:br>
            <a:r>
              <a:rPr lang="pl-PL" sz="3600" b="1" cap="small" dirty="0"/>
              <a:t>– bezpłatne materiały</a:t>
            </a:r>
          </a:p>
        </p:txBody>
      </p:sp>
      <p:sp>
        <p:nvSpPr>
          <p:cNvPr id="55299" name="Prostokąt 4"/>
          <p:cNvSpPr>
            <a:spLocks noChangeArrowheads="1"/>
          </p:cNvSpPr>
          <p:nvPr/>
        </p:nvSpPr>
        <p:spPr bwMode="auto">
          <a:xfrm>
            <a:off x="1547664" y="6271885"/>
            <a:ext cx="82089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prstClr val="black"/>
                </a:solidFill>
                <a:hlinkClick r:id="rId3"/>
              </a:rPr>
              <a:t>http://www.progra.pl/do-pobrania/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sp>
        <p:nvSpPr>
          <p:cNvPr id="55300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5301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9" y="1484783"/>
            <a:ext cx="4247730" cy="467146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238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W jaki sposób można dokonać wyboru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szkoły i klasy?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Wybrać i wskazać preferowane klasy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(w trzech szkołach w ramach jednego organu prowadzącego, </a:t>
            </a:r>
            <a:br>
              <a:rPr lang="pl-PL" sz="2400" dirty="0">
                <a:solidFill>
                  <a:srgbClr val="FF6600"/>
                </a:solidFill>
              </a:rPr>
            </a:br>
            <a:r>
              <a:rPr lang="pl-PL" sz="2400" b="1" u="sng" dirty="0">
                <a:solidFill>
                  <a:srgbClr val="FF6600"/>
                </a:solidFill>
              </a:rPr>
              <a:t>bez ograniczeń wyboru ilości klas w tych szkołach</a:t>
            </a:r>
            <a:r>
              <a:rPr lang="pl-PL" sz="2400" dirty="0">
                <a:solidFill>
                  <a:srgbClr val="FF6600"/>
                </a:solidFill>
              </a:rPr>
              <a:t>)</a:t>
            </a:r>
            <a:endParaRPr lang="pl-PL" dirty="0">
              <a:solidFill>
                <a:srgbClr val="FF6600"/>
              </a:solidFill>
            </a:endParaRP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Przeanalizować zasady rekrutacji do wybranych klas opublikowane na stronach internetowych szkół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(regulaminy i zasady rekrutacji)</a:t>
            </a: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Ustalić kolejność wg własnych preferencji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(np. wg własnych zainteresowań i predyspozycji)</a:t>
            </a:r>
          </a:p>
          <a:p>
            <a:pPr marL="630238" indent="-630238">
              <a:buFont typeface="Arial" panose="020B0604020202020204" pitchFamily="34" charset="0"/>
              <a:buNone/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</a:t>
            </a:r>
            <a:r>
              <a:rPr lang="pl-PL" b="1" dirty="0">
                <a:solidFill>
                  <a:srgbClr val="002060"/>
                </a:solidFill>
              </a:rPr>
              <a:t>Zebrać maksymalną liczbę punktów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w procesie rekrutacji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2405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cap="small" dirty="0"/>
              <a:t>Doradztwo zawodowe – filmy</a:t>
            </a:r>
          </a:p>
        </p:txBody>
      </p:sp>
      <p:sp>
        <p:nvSpPr>
          <p:cNvPr id="57347" name="Prostokąt 4"/>
          <p:cNvSpPr>
            <a:spLocks noChangeArrowheads="1"/>
          </p:cNvSpPr>
          <p:nvPr/>
        </p:nvSpPr>
        <p:spPr bwMode="auto">
          <a:xfrm>
            <a:off x="2699792" y="6053286"/>
            <a:ext cx="435500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400" u="sng" dirty="0">
                <a:solidFill>
                  <a:prstClr val="black"/>
                </a:solidFill>
                <a:hlinkClick r:id="rId3"/>
              </a:rPr>
              <a:t>http://edutikon.blogspot.com/</a:t>
            </a:r>
            <a:endParaRPr lang="pl-PL" altLang="pl-PL" sz="2400" dirty="0">
              <a:solidFill>
                <a:prstClr val="black"/>
              </a:solidFill>
            </a:endParaRPr>
          </a:p>
        </p:txBody>
      </p:sp>
      <p:sp>
        <p:nvSpPr>
          <p:cNvPr id="5734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7349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7971" cy="417646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8308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950" y="620688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>
                <a:latin typeface="+mn-lt"/>
              </a:rPr>
              <a:t>Doradztwo zawodowe – IBE</a:t>
            </a:r>
          </a:p>
        </p:txBody>
      </p:sp>
      <p:sp>
        <p:nvSpPr>
          <p:cNvPr id="61443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sp>
        <p:nvSpPr>
          <p:cNvPr id="61445" name="Prostokąt 5"/>
          <p:cNvSpPr>
            <a:spLocks noChangeArrowheads="1"/>
          </p:cNvSpPr>
          <p:nvPr/>
        </p:nvSpPr>
        <p:spPr bwMode="auto">
          <a:xfrm>
            <a:off x="1863032" y="5884452"/>
            <a:ext cx="5743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dirty="0">
                <a:solidFill>
                  <a:prstClr val="black"/>
                </a:solidFill>
                <a:hlinkClick r:id="rId3"/>
              </a:rPr>
              <a:t>https://www.ibe.edu.pl/pl/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t="6098" b="5179"/>
          <a:stretch/>
        </p:blipFill>
        <p:spPr>
          <a:xfrm>
            <a:off x="821197" y="1765738"/>
            <a:ext cx="7198222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962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/>
          </p:nvPr>
        </p:nvSpPr>
        <p:spPr>
          <a:xfrm>
            <a:off x="1331640" y="6741368"/>
            <a:ext cx="6768752" cy="116632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altLang="pl-PL" sz="2800" b="1" dirty="0">
                <a:solidFill>
                  <a:srgbClr val="000099"/>
                </a:solidFill>
                <a:hlinkClick r:id="rId3"/>
              </a:rPr>
              <a:t>http://www.bc.ore.edu.pl/dlibra</a:t>
            </a:r>
            <a:r>
              <a:rPr lang="pl-PL" altLang="pl-PL" sz="2800" dirty="0">
                <a:solidFill>
                  <a:srgbClr val="00B0F0"/>
                </a:solidFill>
              </a:rPr>
              <a:t/>
            </a:r>
            <a:br>
              <a:rPr lang="pl-PL" altLang="pl-PL" sz="2800" dirty="0">
                <a:solidFill>
                  <a:srgbClr val="00B0F0"/>
                </a:solidFill>
              </a:rPr>
            </a:br>
            <a:r>
              <a:rPr lang="pl-PL" altLang="pl-PL" sz="2800" dirty="0">
                <a:solidFill>
                  <a:srgbClr val="00B0F0"/>
                </a:solidFill>
              </a:rPr>
              <a:t> </a:t>
            </a:r>
            <a:br>
              <a:rPr lang="pl-PL" altLang="pl-PL" sz="2800" dirty="0">
                <a:solidFill>
                  <a:srgbClr val="00B0F0"/>
                </a:solidFill>
              </a:rPr>
            </a:br>
            <a:endParaRPr lang="pl-PL" altLang="pl-PL" sz="2800" dirty="0">
              <a:solidFill>
                <a:srgbClr val="00B0F0"/>
              </a:solidFill>
            </a:endParaRPr>
          </a:p>
        </p:txBody>
      </p:sp>
      <p:pic>
        <p:nvPicPr>
          <p:cNvPr id="6758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3" y="2059422"/>
            <a:ext cx="4938535" cy="4107506"/>
          </a:xfrm>
          <a:ln>
            <a:solidFill>
              <a:srgbClr val="00B0F0"/>
            </a:solidFill>
          </a:ln>
        </p:spPr>
      </p:pic>
      <p:pic>
        <p:nvPicPr>
          <p:cNvPr id="67588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076"/>
            <a:ext cx="8634129" cy="10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Prostokąt 3"/>
          <p:cNvSpPr>
            <a:spLocks noChangeArrowheads="1"/>
          </p:cNvSpPr>
          <p:nvPr/>
        </p:nvSpPr>
        <p:spPr bwMode="auto">
          <a:xfrm>
            <a:off x="251520" y="1378204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gromadzi i udostępnia materiały i publikacje opracowane w ramach działalności wydziałów ORE i projektów EFS dotyczące edukacji. </a:t>
            </a:r>
          </a:p>
        </p:txBody>
      </p:sp>
    </p:spTree>
    <p:extLst>
      <p:ext uri="{BB962C8B-B14F-4D97-AF65-F5344CB8AC3E}">
        <p14:creationId xmlns:p14="http://schemas.microsoft.com/office/powerpoint/2010/main" val="259243916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CC"/>
                </a:solidFill>
                <a:effectLst/>
              </a:rPr>
              <a:t>https://womczest.edu.pl/wybieram-szkole</a:t>
            </a:r>
            <a:r>
              <a:rPr lang="pl-PL" sz="3600" u="sng" dirty="0">
                <a:solidFill>
                  <a:srgbClr val="000099"/>
                </a:solidFill>
                <a:effectLst/>
              </a:rPr>
              <a:t>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302999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skierowana jest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98640" y="1748911"/>
            <a:ext cx="4445360" cy="44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38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https://biblioteka.womczest.edu.pl/new/edukacja/doradztwo-zawodowe/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05" b="5499"/>
          <a:stretch/>
        </p:blipFill>
        <p:spPr>
          <a:xfrm>
            <a:off x="546957" y="1844825"/>
            <a:ext cx="80500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8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Innowacyjne praktyki                                w doradztwie zawodowym</a:t>
            </a:r>
            <a:r>
              <a:rPr lang="pl-PL" dirty="0">
                <a:solidFill>
                  <a:srgbClr val="002060"/>
                </a:solidFill>
                <a:effectLst/>
              </a:rPr>
              <a:t/>
            </a:r>
            <a:br>
              <a:rPr lang="pl-PL" dirty="0">
                <a:solidFill>
                  <a:srgbClr val="002060"/>
                </a:solidFill>
                <a:effectLst/>
              </a:rPr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272808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nauczyciel-konsultant RODN „WOM” w Częstochowie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u="sng" dirty="0">
                <a:solidFill>
                  <a:srgbClr val="000099"/>
                </a:solidFill>
              </a:rPr>
              <a:t>kurcab@womczest.edu.pl</a:t>
            </a:r>
            <a:endParaRPr lang="pl-PL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7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128"/>
            <a:ext cx="4841939" cy="6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5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Lider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Konkurs o tytuł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Regionalnego Lidera </a:t>
            </a:r>
            <a:r>
              <a:rPr lang="pl-PL" sz="2400" dirty="0"/>
              <a:t>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/>
              <a:t>pod Honorowym Patronatem </a:t>
            </a:r>
            <a:br>
              <a:rPr lang="pl-PL" sz="2400" dirty="0"/>
            </a:br>
            <a:r>
              <a:rPr lang="pl-PL" sz="2400" dirty="0"/>
              <a:t>Dyrektora Delegatury w Częstochowie </a:t>
            </a:r>
            <a:br>
              <a:rPr lang="pl-PL" sz="2400" dirty="0"/>
            </a:br>
            <a:r>
              <a:rPr lang="pl-PL" sz="2400" dirty="0"/>
              <a:t>Kuratorium Oświaty w Katowicach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zorganizowany został w nawiązaniu do jednego z kierunków polityki oświatowej państwa w roku szkolnym 2018/2019, który został ogłoszony przez Ministra Edukacji Narodowej, który brzmiał: „Kształcenie zawodowe oparte na ścisłej współpracy z pracodawcami. Rozwój doradztwa zawodowego”.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>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spółorganizatorami przedsięwzięcia zostali: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Wojewódzki Urząd Pracy w Katowicach Filia w Częstochowie i Powiatowa Poradnia Psychologiczno-Pedagogiczna w Kłobucku.</a:t>
            </a:r>
          </a:p>
          <a:p>
            <a:endParaRPr lang="pl-PL" sz="2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5275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880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Konkurs adresowany 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był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 do zespołów nauczycieli przedszkoli, szkół, placówek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(maksymalnie 4-osobowych)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z terenu Częstochowy oraz powiatów: częstochowskiego, kłobuckiego, lublinieckiego, myszkowskiego i zawierciańskiego.</a:t>
            </a:r>
          </a:p>
        </p:txBody>
      </p:sp>
    </p:spTree>
    <p:extLst>
      <p:ext uri="{BB962C8B-B14F-4D97-AF65-F5344CB8AC3E}">
        <p14:creationId xmlns:p14="http://schemas.microsoft.com/office/powerpoint/2010/main" val="41016231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solidFill>
                  <a:schemeClr val="bg1">
                    <a:lumMod val="10000"/>
                  </a:schemeClr>
                </a:solidFill>
              </a:rPr>
              <a:t>Celem konkursu było: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wypromowanie w środowisku oświatowym działań placówek, które wypracowały i realizują kreatywne rozwiązania w zakresie szeroko rozumianego doradztwa zawodowego,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upowszechnianie przykładów dobrej praktyki pedagogicznej w celu wzajemnego inspirowania się do podejmowania różnych nowych działań.</a:t>
            </a:r>
          </a:p>
          <a:p>
            <a:pPr marL="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1240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3887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2060"/>
                </a:solidFill>
                <a:effectLst/>
              </a:rPr>
              <a:t>Limit wniosków o przyjęcie do szkoły określa </a:t>
            </a:r>
            <a:r>
              <a:rPr lang="pl-PL" sz="3200" dirty="0">
                <a:solidFill>
                  <a:srgbClr val="002060"/>
                </a:solidFill>
                <a:effectLst/>
              </a:rPr>
              <a:t>ustawa z dnia 14 grudnia 2016 r. Prawo oświatowe (Dz.U. z 2019 r. poz. 1148 ze zm.)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None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  <a:highlight>
                  <a:srgbClr val="66FFFF"/>
                </a:highlight>
              </a:rPr>
              <a:t>Art.  156. 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Wniosek, o którym mowa w art. 149, może być złożony </a:t>
            </a:r>
            <a:r>
              <a:rPr lang="pl-PL" dirty="0">
                <a:solidFill>
                  <a:srgbClr val="FF6600"/>
                </a:solidFill>
              </a:rPr>
              <a:t>do nie więcej niż trzech </a:t>
            </a:r>
            <a:r>
              <a:rPr lang="pl-PL" dirty="0">
                <a:solidFill>
                  <a:srgbClr val="002060"/>
                </a:solidFill>
              </a:rPr>
              <a:t>wybranych […] publicznych szkół, chyba że organ prowadzący dopuści możliwość składania wniosku do więcej niż trzech wybranych […] publicznych szkół.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We wniosku, o którym mowa w ust. 1, określa się kolejność wybranych […] publicznych szkół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FF6600"/>
                </a:solidFill>
              </a:rPr>
              <a:t>w porządku od najbardziej do najmniej preferowanych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0309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521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Przykłady dobrej praktyki </a:t>
            </a:r>
            <a:br>
              <a:rPr lang="pl-PL" sz="3600" b="1" dirty="0"/>
            </a:br>
            <a:r>
              <a:rPr lang="pl-PL" sz="3600" b="1" dirty="0"/>
              <a:t>w zakresie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19" cy="43099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9 w Częstochowie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https://sway.office.com/EmM9Gk25i1QK3BB2?ref=Link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38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https://sway.office.com/rMLxoO5f9uUkjGzq?ref=Link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im. M. Kopernika we Wrzosowej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https://sway.office.com/wYpcCaEZzsZrZC0L?ref=email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nr 7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https://sway.office.com/PBAES8ymifnNbt0I?ref=email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7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17283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konkretną szkołę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(polski angielski)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9BC07DDD-AC3D-40FC-B6E0-5C39EC91D045}"/>
              </a:ext>
            </a:extLst>
          </p:cNvPr>
          <p:cNvGrpSpPr/>
          <p:nvPr/>
        </p:nvGrpSpPr>
        <p:grpSpPr>
          <a:xfrm>
            <a:off x="251520" y="548680"/>
            <a:ext cx="1440160" cy="6109299"/>
            <a:chOff x="251520" y="548680"/>
            <a:chExt cx="1440160" cy="6109299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35761EF7-3393-43B8-8DFC-3DD6EF165A1B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:a16="http://schemas.microsoft.com/office/drawing/2014/main" xmlns="" id="{70CE2FF1-7B9A-4543-9D4C-3D01C60CB4D7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7409152B-1585-4B10-ACA0-D594AC812F7F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150689"/>
      </p:ext>
    </p:extLst>
  </p:cSld>
  <p:clrMapOvr>
    <a:masterClrMapping/>
  </p:clrMapOvr>
</p:sld>
</file>

<file path=ppt/theme/theme1.xml><?xml version="1.0" encoding="utf-8"?>
<a:theme xmlns:a="http://schemas.openxmlformats.org/drawingml/2006/main" name="2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</TotalTime>
  <Words>2708</Words>
  <Application>Microsoft Office PowerPoint</Application>
  <PresentationFormat>Pokaz na ekranie (4:3)</PresentationFormat>
  <Paragraphs>436</Paragraphs>
  <Slides>80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80</vt:i4>
      </vt:variant>
      <vt:variant>
        <vt:lpstr>Pokazy niestandardowe</vt:lpstr>
      </vt:variant>
      <vt:variant>
        <vt:i4>14</vt:i4>
      </vt:variant>
    </vt:vector>
  </HeadingPairs>
  <TitlesOfParts>
    <vt:vector size="102" baseType="lpstr">
      <vt:lpstr>Arial</vt:lpstr>
      <vt:lpstr>Bookman Old Style</vt:lpstr>
      <vt:lpstr>Calibri</vt:lpstr>
      <vt:lpstr>Cambria</vt:lpstr>
      <vt:lpstr>Euphemia</vt:lpstr>
      <vt:lpstr>Times New Roman</vt:lpstr>
      <vt:lpstr>2_Motyw pakietu Office</vt:lpstr>
      <vt:lpstr>1_Motyw pakietu Office</vt:lpstr>
      <vt:lpstr>Kuratorium Oświaty w Katowicach</vt:lpstr>
      <vt:lpstr> </vt:lpstr>
      <vt:lpstr>Rekrutacja uczniów do szkół ponadpodstawowych na rok szkolny 2020/2021</vt:lpstr>
      <vt:lpstr>Prezentacja programu PowerPoint</vt:lpstr>
      <vt:lpstr>Typy szkół ponadpodstawowych  dla absolwentów 8-letniej szkoły podstawowej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Rekrutacja uczniów do klas pierwszych</vt:lpstr>
      <vt:lpstr>Rekrutacja pracowników młodocianych  do klasy pierwszej branżowej szkoły I stopnia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Przeliczanie punktów za świadectwa ukończenia szkoły podstawowej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zmodyfikowanej wyszukiwarki szkół</vt:lpstr>
      <vt:lpstr>Wybieram szkołę</vt:lpstr>
      <vt:lpstr>Wybieram szkołę</vt:lpstr>
      <vt:lpstr>https://womczest.edu.pl/wybieram-szkole/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Inne materiały</vt:lpstr>
      <vt:lpstr>Prezentacja programu PowerPoint</vt:lpstr>
      <vt:lpstr>Prezentacja programu PowerPoint</vt:lpstr>
      <vt:lpstr>Warsztat pracy  doradcy zawodowego</vt:lpstr>
      <vt:lpstr>Uzasadnienie organizacji doradztwa edukacyjno-zawodowego </vt:lpstr>
      <vt:lpstr> Warunki i sposób realizacji     ROZPORZĄDZENIE  MINISTRA EDUKACJI NARODOWEJ  z dnia 12 lutego 2019 r. w sprawie doradztwa zawodowego  (Dz. U. z 2019 r. poz. 325).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w zakresie  doradztwa zawodowego</vt:lpstr>
      <vt:lpstr>Treści programowe  preorientacji i orientacji zawodowej  oraz doradztwa zawodowego </vt:lpstr>
      <vt:lpstr>Treści programowe  preorientacji i orientacji zawodowej  oraz doradztwa zawodowego </vt:lpstr>
      <vt:lpstr> Narzędzie pracy  doradcy zawodowego  </vt:lpstr>
      <vt:lpstr>Zajęcia  z  zakresu  doradztwa  zawodowego  powinny  być  prowadzone   z  wykorzystaniem: </vt:lpstr>
      <vt:lpstr>Monitoring działań realizowanych  w ramach doradztwa zawodowego</vt:lpstr>
      <vt:lpstr>Prezentacja programu PowerPoint</vt:lpstr>
      <vt:lpstr>OTWARTE ZASOBY EDUKACYJNE                                z zakresu  doradztwa edukacyjno-zawodowego</vt:lpstr>
      <vt:lpstr>https://doradztwo.ore.edu.pl/</vt:lpstr>
      <vt:lpstr>http://eurodoradztwo.praca.gov.pl/</vt:lpstr>
      <vt:lpstr>Centrum Doradztwa Zawodowego</vt:lpstr>
      <vt:lpstr>Doradztwo zawodowe  – bezpłatne materiały</vt:lpstr>
      <vt:lpstr>Doradztwo zawodowe – filmy</vt:lpstr>
      <vt:lpstr>Doradztwo zawodowe – IBE</vt:lpstr>
      <vt:lpstr>http://www.bc.ore.edu.pl/dlibra   </vt:lpstr>
      <vt:lpstr>https://womczest.edu.pl/wybieram-szkole/</vt:lpstr>
      <vt:lpstr>https://biblioteka.womczest.edu.pl/new/edukacja/doradztwo-zawodowe/  </vt:lpstr>
      <vt:lpstr>Innowacyjne praktyki                                w doradztwie zawodowym </vt:lpstr>
      <vt:lpstr>Prezentacja programu PowerPoint</vt:lpstr>
      <vt:lpstr>Lider Doradztwa Zawodowego</vt:lpstr>
      <vt:lpstr>Prezentacja programu PowerPoint</vt:lpstr>
      <vt:lpstr>Prezentacja programu PowerPoint</vt:lpstr>
      <vt:lpstr>Przykłady dobrej praktyki  w zakresie doradztwa zawodowego</vt:lpstr>
      <vt:lpstr>Pokaz niestandardowy 1</vt:lpstr>
      <vt:lpstr>Pokaz niestandardowy 2</vt:lpstr>
      <vt:lpstr>Pokaz niestandardowy 3</vt:lpstr>
      <vt:lpstr>Pokaz niestandardowy 4</vt:lpstr>
      <vt:lpstr>Pokaz niestandardowy 5</vt:lpstr>
      <vt:lpstr>Pokaz niestandardowy 6</vt:lpstr>
      <vt:lpstr>Pokaz niestandardowy 7</vt:lpstr>
      <vt:lpstr>Pokaz niestandardowy 8</vt:lpstr>
      <vt:lpstr>Pokaz niestandardowy 9</vt:lpstr>
      <vt:lpstr>Pokaz niestandardowy 10</vt:lpstr>
      <vt:lpstr>Pokaz niestandardowy 11</vt:lpstr>
      <vt:lpstr>Pokaz niestandardowy 12</vt:lpstr>
      <vt:lpstr>Pokaz niestandardowy 13</vt:lpstr>
      <vt:lpstr>Pokaz niestandardowy 14</vt:lpstr>
    </vt:vector>
  </TitlesOfParts>
  <Company>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Użytkownik systemu Windows</cp:lastModifiedBy>
  <cp:revision>491</cp:revision>
  <cp:lastPrinted>2019-10-03T06:17:23Z</cp:lastPrinted>
  <dcterms:created xsi:type="dcterms:W3CDTF">2017-09-29T19:31:29Z</dcterms:created>
  <dcterms:modified xsi:type="dcterms:W3CDTF">2020-04-01T07:47:32Z</dcterms:modified>
</cp:coreProperties>
</file>